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10"/>
  </p:notesMasterIdLst>
  <p:sldIdLst>
    <p:sldId id="256" r:id="rId3"/>
    <p:sldId id="257" r:id="rId4"/>
    <p:sldId id="258" r:id="rId5"/>
    <p:sldId id="259" r:id="rId6"/>
    <p:sldId id="260" r:id="rId7"/>
    <p:sldId id="261" r:id="rId8"/>
    <p:sldId id="262" r:id="rId9"/>
  </p:sldIdLst>
  <p:sldSz cx="9144000" cy="5143500" type="screen16x9"/>
  <p:notesSz cx="6797675" cy="9926638"/>
  <p:embeddedFontLst>
    <p:embeddedFont>
      <p:font typeface="Calibri" panose="020F0502020204030204" pitchFamily="34" charset="0"/>
      <p:regular r:id="rId11"/>
      <p:bold r:id="rId12"/>
      <p:italic r:id="rId13"/>
      <p:boldItalic r:id="rId14"/>
    </p:embeddedFont>
    <p:embeddedFont>
      <p:font typeface="Helvetica" panose="020B0604020202020204" pitchFamily="34" charset="0"/>
      <p:regular r:id="rId15"/>
      <p:bold r:id="rId16"/>
      <p:italic r:id="rId17"/>
      <p:boldItalic r:id="rId18"/>
    </p:embeddedFont>
    <p:embeddedFont>
      <p:font typeface="Sniglet" panose="020B0604020202020204" charset="0"/>
      <p:regular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2DD1E0E-B76F-49D5-A3CE-C4B7349586B3}">
  <a:tblStyle styleId="{72DD1E0E-B76F-49D5-A3CE-C4B7349586B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2" d="100"/>
          <a:sy n="112" d="100"/>
        </p:scale>
        <p:origin x="372"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Master" Target="slideMasters/slideMaster2.xml"/><Relationship Id="rId16" Type="http://schemas.openxmlformats.org/officeDocument/2006/relationships/font" Target="fonts/font6.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1.fntdata"/><Relationship Id="rId5" Type="http://schemas.openxmlformats.org/officeDocument/2006/relationships/slide" Target="slides/slide3.xml"/><Relationship Id="rId15" Type="http://schemas.openxmlformats.org/officeDocument/2006/relationships/font" Target="fonts/font5.fntdata"/><Relationship Id="rId23" Type="http://schemas.openxmlformats.org/officeDocument/2006/relationships/tableStyles" Target="tableStyles.xml"/><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4.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194d892a44e_0_429:notes"/>
          <p:cNvSpPr>
            <a:spLocks noGrp="1" noRot="1" noChangeAspect="1"/>
          </p:cNvSpPr>
          <p:nvPr>
            <p:ph type="sldImg" idx="2"/>
          </p:nvPr>
        </p:nvSpPr>
        <p:spPr>
          <a:xfrm>
            <a:off x="252413" y="636588"/>
            <a:ext cx="5661025" cy="31845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194d892a44e_0_429:notes"/>
          <p:cNvSpPr txBox="1">
            <a:spLocks noGrp="1"/>
          </p:cNvSpPr>
          <p:nvPr>
            <p:ph type="body" idx="1"/>
          </p:nvPr>
        </p:nvSpPr>
        <p:spPr>
          <a:xfrm>
            <a:off x="616647" y="4032488"/>
            <a:ext cx="4933221" cy="382019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194d892a44e_0_506:notes"/>
          <p:cNvSpPr>
            <a:spLocks noGrp="1" noRot="1" noChangeAspect="1"/>
          </p:cNvSpPr>
          <p:nvPr>
            <p:ph type="sldImg" idx="2"/>
          </p:nvPr>
        </p:nvSpPr>
        <p:spPr>
          <a:xfrm>
            <a:off x="255588" y="636588"/>
            <a:ext cx="5656262" cy="318293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194d892a44e_0_506:notes"/>
          <p:cNvSpPr txBox="1">
            <a:spLocks noGrp="1"/>
          </p:cNvSpPr>
          <p:nvPr>
            <p:ph type="body" idx="1"/>
          </p:nvPr>
        </p:nvSpPr>
        <p:spPr>
          <a:xfrm>
            <a:off x="616647" y="4032488"/>
            <a:ext cx="4933221" cy="382019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194d892a44e_0_533:notes"/>
          <p:cNvSpPr>
            <a:spLocks noGrp="1" noRot="1" noChangeAspect="1"/>
          </p:cNvSpPr>
          <p:nvPr>
            <p:ph type="sldImg" idx="2"/>
          </p:nvPr>
        </p:nvSpPr>
        <p:spPr>
          <a:xfrm>
            <a:off x="255588" y="636588"/>
            <a:ext cx="5656262" cy="318293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194d892a44e_0_533:notes"/>
          <p:cNvSpPr txBox="1">
            <a:spLocks noGrp="1"/>
          </p:cNvSpPr>
          <p:nvPr>
            <p:ph type="body" idx="1"/>
          </p:nvPr>
        </p:nvSpPr>
        <p:spPr>
          <a:xfrm>
            <a:off x="616647" y="4032488"/>
            <a:ext cx="4933221" cy="382019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2a053c34451_0_0:notes"/>
          <p:cNvSpPr>
            <a:spLocks noGrp="1" noRot="1" noChangeAspect="1"/>
          </p:cNvSpPr>
          <p:nvPr>
            <p:ph type="sldImg" idx="2"/>
          </p:nvPr>
        </p:nvSpPr>
        <p:spPr>
          <a:xfrm>
            <a:off x="255588" y="636588"/>
            <a:ext cx="5656262" cy="318293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2a053c34451_0_0:notes"/>
          <p:cNvSpPr txBox="1">
            <a:spLocks noGrp="1"/>
          </p:cNvSpPr>
          <p:nvPr>
            <p:ph type="body" idx="1"/>
          </p:nvPr>
        </p:nvSpPr>
        <p:spPr>
          <a:xfrm>
            <a:off x="616647" y="4032488"/>
            <a:ext cx="4933221" cy="382019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2aba83568cc_2_45:notes"/>
          <p:cNvSpPr>
            <a:spLocks noGrp="1" noRot="1" noChangeAspect="1"/>
          </p:cNvSpPr>
          <p:nvPr>
            <p:ph type="sldImg" idx="2"/>
          </p:nvPr>
        </p:nvSpPr>
        <p:spPr>
          <a:xfrm>
            <a:off x="255588" y="636588"/>
            <a:ext cx="5656262" cy="318293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2aba83568cc_2_45:notes"/>
          <p:cNvSpPr txBox="1">
            <a:spLocks noGrp="1"/>
          </p:cNvSpPr>
          <p:nvPr>
            <p:ph type="body" idx="1"/>
          </p:nvPr>
        </p:nvSpPr>
        <p:spPr>
          <a:xfrm>
            <a:off x="616647" y="4032489"/>
            <a:ext cx="4933170" cy="3820252"/>
          </a:xfrm>
          <a:prstGeom prst="rect">
            <a:avLst/>
          </a:prstGeom>
        </p:spPr>
        <p:txBody>
          <a:bodyPr spcFirstLastPara="1" wrap="square" lIns="81350" tIns="81350" rIns="81350" bIns="81350" anchor="t" anchorCtr="0">
            <a:noAutofit/>
          </a:bodyPr>
          <a:lstStyle/>
          <a:p>
            <a:pPr marL="0" lvl="0" indent="0" algn="l" rtl="0">
              <a:spcBef>
                <a:spcPts val="0"/>
              </a:spcBef>
              <a:spcAft>
                <a:spcPts val="0"/>
              </a:spcAft>
              <a:buNone/>
            </a:pPr>
            <a:endParaRPr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194d892a44e_0_327:notes"/>
          <p:cNvSpPr>
            <a:spLocks noGrp="1" noRot="1" noChangeAspect="1"/>
          </p:cNvSpPr>
          <p:nvPr>
            <p:ph type="sldImg" idx="2"/>
          </p:nvPr>
        </p:nvSpPr>
        <p:spPr>
          <a:xfrm>
            <a:off x="255588" y="636588"/>
            <a:ext cx="5656262" cy="318293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194d892a44e_0_327:notes"/>
          <p:cNvSpPr txBox="1">
            <a:spLocks noGrp="1"/>
          </p:cNvSpPr>
          <p:nvPr>
            <p:ph type="body" idx="1"/>
          </p:nvPr>
        </p:nvSpPr>
        <p:spPr>
          <a:xfrm>
            <a:off x="616647" y="4032488"/>
            <a:ext cx="4933221" cy="382019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194d892a44e_0_410:notes"/>
          <p:cNvSpPr>
            <a:spLocks noGrp="1" noRot="1" noChangeAspect="1"/>
          </p:cNvSpPr>
          <p:nvPr>
            <p:ph type="sldImg" idx="2"/>
          </p:nvPr>
        </p:nvSpPr>
        <p:spPr>
          <a:xfrm>
            <a:off x="255588" y="636588"/>
            <a:ext cx="5656262" cy="318293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194d892a44e_0_410:notes"/>
          <p:cNvSpPr txBox="1">
            <a:spLocks noGrp="1"/>
          </p:cNvSpPr>
          <p:nvPr>
            <p:ph type="body" idx="1"/>
          </p:nvPr>
        </p:nvSpPr>
        <p:spPr>
          <a:xfrm>
            <a:off x="616647" y="4032488"/>
            <a:ext cx="4933221" cy="382019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311708" y="744575"/>
            <a:ext cx="8520545" cy="2052910"/>
          </a:xfrm>
          <a:prstGeom prst="rect">
            <a:avLst/>
          </a:prstGeom>
        </p:spPr>
        <p:txBody>
          <a:bodyPr spcFirstLastPara="1" wrap="square" lIns="89950" tIns="89950" rIns="89950" bIns="89950" anchor="b" anchorCtr="0">
            <a:normAutofit/>
          </a:bodyPr>
          <a:lstStyle>
            <a:lvl1pPr lvl="0" algn="ctr" rtl="0">
              <a:spcBef>
                <a:spcPts val="0"/>
              </a:spcBef>
              <a:spcAft>
                <a:spcPts val="0"/>
              </a:spcAft>
              <a:buSzPts val="5000"/>
              <a:buNone/>
              <a:defRPr sz="5000"/>
            </a:lvl1pPr>
            <a:lvl2pPr lvl="1" algn="ctr" rtl="0">
              <a:spcBef>
                <a:spcPts val="0"/>
              </a:spcBef>
              <a:spcAft>
                <a:spcPts val="0"/>
              </a:spcAft>
              <a:buSzPts val="5000"/>
              <a:buNone/>
              <a:defRPr sz="5000"/>
            </a:lvl2pPr>
            <a:lvl3pPr lvl="2" algn="ctr" rtl="0">
              <a:spcBef>
                <a:spcPts val="0"/>
              </a:spcBef>
              <a:spcAft>
                <a:spcPts val="0"/>
              </a:spcAft>
              <a:buSzPts val="5000"/>
              <a:buNone/>
              <a:defRPr sz="5000"/>
            </a:lvl3pPr>
            <a:lvl4pPr lvl="3" algn="ctr" rtl="0">
              <a:spcBef>
                <a:spcPts val="0"/>
              </a:spcBef>
              <a:spcAft>
                <a:spcPts val="0"/>
              </a:spcAft>
              <a:buSzPts val="5000"/>
              <a:buNone/>
              <a:defRPr sz="5000"/>
            </a:lvl4pPr>
            <a:lvl5pPr lvl="4" algn="ctr" rtl="0">
              <a:spcBef>
                <a:spcPts val="0"/>
              </a:spcBef>
              <a:spcAft>
                <a:spcPts val="0"/>
              </a:spcAft>
              <a:buSzPts val="5000"/>
              <a:buNone/>
              <a:defRPr sz="5000"/>
            </a:lvl5pPr>
            <a:lvl6pPr lvl="5" algn="ctr" rtl="0">
              <a:spcBef>
                <a:spcPts val="0"/>
              </a:spcBef>
              <a:spcAft>
                <a:spcPts val="0"/>
              </a:spcAft>
              <a:buSzPts val="5000"/>
              <a:buNone/>
              <a:defRPr sz="5000"/>
            </a:lvl6pPr>
            <a:lvl7pPr lvl="6" algn="ctr" rtl="0">
              <a:spcBef>
                <a:spcPts val="0"/>
              </a:spcBef>
              <a:spcAft>
                <a:spcPts val="0"/>
              </a:spcAft>
              <a:buSzPts val="5000"/>
              <a:buNone/>
              <a:defRPr sz="5000"/>
            </a:lvl7pPr>
            <a:lvl8pPr lvl="7" algn="ctr" rtl="0">
              <a:spcBef>
                <a:spcPts val="0"/>
              </a:spcBef>
              <a:spcAft>
                <a:spcPts val="0"/>
              </a:spcAft>
              <a:buSzPts val="5000"/>
              <a:buNone/>
              <a:defRPr sz="5000"/>
            </a:lvl8pPr>
            <a:lvl9pPr lvl="8" algn="ctr" rtl="0">
              <a:spcBef>
                <a:spcPts val="0"/>
              </a:spcBef>
              <a:spcAft>
                <a:spcPts val="0"/>
              </a:spcAft>
              <a:buSzPts val="5000"/>
              <a:buNone/>
              <a:defRPr sz="5000"/>
            </a:lvl9pPr>
          </a:lstStyle>
          <a:p>
            <a:endParaRPr/>
          </a:p>
        </p:txBody>
      </p:sp>
      <p:sp>
        <p:nvSpPr>
          <p:cNvPr id="56" name="Google Shape;56;p14"/>
          <p:cNvSpPr txBox="1">
            <a:spLocks noGrp="1"/>
          </p:cNvSpPr>
          <p:nvPr>
            <p:ph type="subTitle" idx="1"/>
          </p:nvPr>
        </p:nvSpPr>
        <p:spPr>
          <a:xfrm>
            <a:off x="311700" y="2834125"/>
            <a:ext cx="8520545" cy="792956"/>
          </a:xfrm>
          <a:prstGeom prst="rect">
            <a:avLst/>
          </a:prstGeom>
        </p:spPr>
        <p:txBody>
          <a:bodyPr spcFirstLastPara="1" wrap="square" lIns="89950" tIns="89950" rIns="89950" bIns="89950" anchor="t" anchorCtr="0">
            <a:normAutofit/>
          </a:bodyPr>
          <a:lstStyle>
            <a:lvl1pPr lvl="0" algn="ctr" rtl="0">
              <a:lnSpc>
                <a:spcPct val="100000"/>
              </a:lnSpc>
              <a:spcBef>
                <a:spcPts val="0"/>
              </a:spcBef>
              <a:spcAft>
                <a:spcPts val="0"/>
              </a:spcAft>
              <a:buSzPts val="2700"/>
              <a:buNone/>
              <a:defRPr sz="2700"/>
            </a:lvl1pPr>
            <a:lvl2pPr lvl="1" algn="ctr" rtl="0">
              <a:lnSpc>
                <a:spcPct val="100000"/>
              </a:lnSpc>
              <a:spcBef>
                <a:spcPts val="0"/>
              </a:spcBef>
              <a:spcAft>
                <a:spcPts val="0"/>
              </a:spcAft>
              <a:buSzPts val="2700"/>
              <a:buNone/>
              <a:defRPr sz="2700"/>
            </a:lvl2pPr>
            <a:lvl3pPr lvl="2" algn="ctr" rtl="0">
              <a:lnSpc>
                <a:spcPct val="100000"/>
              </a:lnSpc>
              <a:spcBef>
                <a:spcPts val="0"/>
              </a:spcBef>
              <a:spcAft>
                <a:spcPts val="0"/>
              </a:spcAft>
              <a:buSzPts val="2700"/>
              <a:buNone/>
              <a:defRPr sz="2700"/>
            </a:lvl3pPr>
            <a:lvl4pPr lvl="3" algn="ctr" rtl="0">
              <a:lnSpc>
                <a:spcPct val="100000"/>
              </a:lnSpc>
              <a:spcBef>
                <a:spcPts val="0"/>
              </a:spcBef>
              <a:spcAft>
                <a:spcPts val="0"/>
              </a:spcAft>
              <a:buSzPts val="2700"/>
              <a:buNone/>
              <a:defRPr sz="2700"/>
            </a:lvl4pPr>
            <a:lvl5pPr lvl="4" algn="ctr" rtl="0">
              <a:lnSpc>
                <a:spcPct val="100000"/>
              </a:lnSpc>
              <a:spcBef>
                <a:spcPts val="0"/>
              </a:spcBef>
              <a:spcAft>
                <a:spcPts val="0"/>
              </a:spcAft>
              <a:buSzPts val="2700"/>
              <a:buNone/>
              <a:defRPr sz="2700"/>
            </a:lvl5pPr>
            <a:lvl6pPr lvl="5" algn="ctr" rtl="0">
              <a:lnSpc>
                <a:spcPct val="100000"/>
              </a:lnSpc>
              <a:spcBef>
                <a:spcPts val="0"/>
              </a:spcBef>
              <a:spcAft>
                <a:spcPts val="0"/>
              </a:spcAft>
              <a:buSzPts val="2700"/>
              <a:buNone/>
              <a:defRPr sz="2700"/>
            </a:lvl6pPr>
            <a:lvl7pPr lvl="6" algn="ctr" rtl="0">
              <a:lnSpc>
                <a:spcPct val="100000"/>
              </a:lnSpc>
              <a:spcBef>
                <a:spcPts val="0"/>
              </a:spcBef>
              <a:spcAft>
                <a:spcPts val="0"/>
              </a:spcAft>
              <a:buSzPts val="2700"/>
              <a:buNone/>
              <a:defRPr sz="2700"/>
            </a:lvl7pPr>
            <a:lvl8pPr lvl="7" algn="ctr" rtl="0">
              <a:lnSpc>
                <a:spcPct val="100000"/>
              </a:lnSpc>
              <a:spcBef>
                <a:spcPts val="0"/>
              </a:spcBef>
              <a:spcAft>
                <a:spcPts val="0"/>
              </a:spcAft>
              <a:buSzPts val="2700"/>
              <a:buNone/>
              <a:defRPr sz="2700"/>
            </a:lvl8pPr>
            <a:lvl9pPr lvl="8" algn="ctr" rtl="0">
              <a:lnSpc>
                <a:spcPct val="100000"/>
              </a:lnSpc>
              <a:spcBef>
                <a:spcPts val="0"/>
              </a:spcBef>
              <a:spcAft>
                <a:spcPts val="0"/>
              </a:spcAft>
              <a:buSzPts val="2700"/>
              <a:buNone/>
              <a:defRPr sz="2700"/>
            </a:lvl9pPr>
          </a:lstStyle>
          <a:p>
            <a:endParaRPr/>
          </a:p>
        </p:txBody>
      </p:sp>
      <p:sp>
        <p:nvSpPr>
          <p:cNvPr id="57" name="Google Shape;57;p14"/>
          <p:cNvSpPr txBox="1">
            <a:spLocks noGrp="1"/>
          </p:cNvSpPr>
          <p:nvPr>
            <p:ph type="sldNum" idx="12"/>
          </p:nvPr>
        </p:nvSpPr>
        <p:spPr>
          <a:xfrm>
            <a:off x="8472458" y="4663217"/>
            <a:ext cx="548794" cy="393519"/>
          </a:xfrm>
          <a:prstGeom prst="rect">
            <a:avLst/>
          </a:prstGeom>
        </p:spPr>
        <p:txBody>
          <a:bodyPr spcFirstLastPara="1" wrap="square" lIns="89950" tIns="89950" rIns="89950" bIns="8995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311700" y="2150850"/>
            <a:ext cx="8520545" cy="841738"/>
          </a:xfrm>
          <a:prstGeom prst="rect">
            <a:avLst/>
          </a:prstGeom>
        </p:spPr>
        <p:txBody>
          <a:bodyPr spcFirstLastPara="1" wrap="square" lIns="89950" tIns="89950" rIns="89950" bIns="89950" anchor="ctr" anchorCtr="0">
            <a:normAutofit/>
          </a:bodyPr>
          <a:lstStyle>
            <a:lvl1pPr lvl="0" algn="ctr" rtl="0">
              <a:spcBef>
                <a:spcPts val="0"/>
              </a:spcBef>
              <a:spcAft>
                <a:spcPts val="0"/>
              </a:spcAft>
              <a:buSzPts val="3500"/>
              <a:buNone/>
              <a:defRPr sz="3500"/>
            </a:lvl1pPr>
            <a:lvl2pPr lvl="1" algn="ctr" rtl="0">
              <a:spcBef>
                <a:spcPts val="0"/>
              </a:spcBef>
              <a:spcAft>
                <a:spcPts val="0"/>
              </a:spcAft>
              <a:buSzPts val="3500"/>
              <a:buNone/>
              <a:defRPr sz="3500"/>
            </a:lvl2pPr>
            <a:lvl3pPr lvl="2" algn="ctr" rtl="0">
              <a:spcBef>
                <a:spcPts val="0"/>
              </a:spcBef>
              <a:spcAft>
                <a:spcPts val="0"/>
              </a:spcAft>
              <a:buSzPts val="3500"/>
              <a:buNone/>
              <a:defRPr sz="3500"/>
            </a:lvl3pPr>
            <a:lvl4pPr lvl="3" algn="ctr" rtl="0">
              <a:spcBef>
                <a:spcPts val="0"/>
              </a:spcBef>
              <a:spcAft>
                <a:spcPts val="0"/>
              </a:spcAft>
              <a:buSzPts val="3500"/>
              <a:buNone/>
              <a:defRPr sz="3500"/>
            </a:lvl4pPr>
            <a:lvl5pPr lvl="4" algn="ctr" rtl="0">
              <a:spcBef>
                <a:spcPts val="0"/>
              </a:spcBef>
              <a:spcAft>
                <a:spcPts val="0"/>
              </a:spcAft>
              <a:buSzPts val="3500"/>
              <a:buNone/>
              <a:defRPr sz="3500"/>
            </a:lvl5pPr>
            <a:lvl6pPr lvl="5" algn="ctr" rtl="0">
              <a:spcBef>
                <a:spcPts val="0"/>
              </a:spcBef>
              <a:spcAft>
                <a:spcPts val="0"/>
              </a:spcAft>
              <a:buSzPts val="3500"/>
              <a:buNone/>
              <a:defRPr sz="3500"/>
            </a:lvl6pPr>
            <a:lvl7pPr lvl="6" algn="ctr" rtl="0">
              <a:spcBef>
                <a:spcPts val="0"/>
              </a:spcBef>
              <a:spcAft>
                <a:spcPts val="0"/>
              </a:spcAft>
              <a:buSzPts val="3500"/>
              <a:buNone/>
              <a:defRPr sz="3500"/>
            </a:lvl7pPr>
            <a:lvl8pPr lvl="7" algn="ctr" rtl="0">
              <a:spcBef>
                <a:spcPts val="0"/>
              </a:spcBef>
              <a:spcAft>
                <a:spcPts val="0"/>
              </a:spcAft>
              <a:buSzPts val="3500"/>
              <a:buNone/>
              <a:defRPr sz="3500"/>
            </a:lvl8pPr>
            <a:lvl9pPr lvl="8" algn="ctr" rtl="0">
              <a:spcBef>
                <a:spcPts val="0"/>
              </a:spcBef>
              <a:spcAft>
                <a:spcPts val="0"/>
              </a:spcAft>
              <a:buSzPts val="3500"/>
              <a:buNone/>
              <a:defRPr sz="3500"/>
            </a:lvl9pPr>
          </a:lstStyle>
          <a:p>
            <a:endParaRPr/>
          </a:p>
        </p:txBody>
      </p:sp>
      <p:sp>
        <p:nvSpPr>
          <p:cNvPr id="60" name="Google Shape;60;p15"/>
          <p:cNvSpPr txBox="1">
            <a:spLocks noGrp="1"/>
          </p:cNvSpPr>
          <p:nvPr>
            <p:ph type="sldNum" idx="12"/>
          </p:nvPr>
        </p:nvSpPr>
        <p:spPr>
          <a:xfrm>
            <a:off x="8472458" y="4663217"/>
            <a:ext cx="548794" cy="393519"/>
          </a:xfrm>
          <a:prstGeom prst="rect">
            <a:avLst/>
          </a:prstGeom>
        </p:spPr>
        <p:txBody>
          <a:bodyPr spcFirstLastPara="1" wrap="square" lIns="89950" tIns="89950" rIns="89950" bIns="8995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1"/>
        <p:cNvGrpSpPr/>
        <p:nvPr/>
      </p:nvGrpSpPr>
      <p:grpSpPr>
        <a:xfrm>
          <a:off x="0" y="0"/>
          <a:ext cx="0" cy="0"/>
          <a:chOff x="0" y="0"/>
          <a:chExt cx="0" cy="0"/>
        </a:xfrm>
      </p:grpSpPr>
      <p:sp>
        <p:nvSpPr>
          <p:cNvPr id="62" name="Google Shape;62;p16"/>
          <p:cNvSpPr txBox="1">
            <a:spLocks noGrp="1"/>
          </p:cNvSpPr>
          <p:nvPr>
            <p:ph type="title"/>
          </p:nvPr>
        </p:nvSpPr>
        <p:spPr>
          <a:xfrm>
            <a:off x="311700" y="445025"/>
            <a:ext cx="8520545" cy="572725"/>
          </a:xfrm>
          <a:prstGeom prst="rect">
            <a:avLst/>
          </a:prstGeom>
        </p:spPr>
        <p:txBody>
          <a:bodyPr spcFirstLastPara="1" wrap="square" lIns="89950" tIns="89950" rIns="89950" bIns="89950" anchor="t" anchorCtr="0">
            <a:normAutofit/>
          </a:bodyPr>
          <a:lstStyle>
            <a:lvl1pPr lvl="0" rtl="0">
              <a:spcBef>
                <a:spcPts val="0"/>
              </a:spcBef>
              <a:spcAft>
                <a:spcPts val="0"/>
              </a:spcAft>
              <a:buSzPts val="2700"/>
              <a:buNone/>
              <a:defRPr/>
            </a:lvl1pPr>
            <a:lvl2pPr lvl="1" rtl="0">
              <a:spcBef>
                <a:spcPts val="0"/>
              </a:spcBef>
              <a:spcAft>
                <a:spcPts val="0"/>
              </a:spcAft>
              <a:buSzPts val="2700"/>
              <a:buNone/>
              <a:defRPr/>
            </a:lvl2pPr>
            <a:lvl3pPr lvl="2" rtl="0">
              <a:spcBef>
                <a:spcPts val="0"/>
              </a:spcBef>
              <a:spcAft>
                <a:spcPts val="0"/>
              </a:spcAft>
              <a:buSzPts val="2700"/>
              <a:buNone/>
              <a:defRPr/>
            </a:lvl3pPr>
            <a:lvl4pPr lvl="3" rtl="0">
              <a:spcBef>
                <a:spcPts val="0"/>
              </a:spcBef>
              <a:spcAft>
                <a:spcPts val="0"/>
              </a:spcAft>
              <a:buSzPts val="2700"/>
              <a:buNone/>
              <a:defRPr/>
            </a:lvl4pPr>
            <a:lvl5pPr lvl="4" rtl="0">
              <a:spcBef>
                <a:spcPts val="0"/>
              </a:spcBef>
              <a:spcAft>
                <a:spcPts val="0"/>
              </a:spcAft>
              <a:buSzPts val="2700"/>
              <a:buNone/>
              <a:defRPr/>
            </a:lvl5pPr>
            <a:lvl6pPr lvl="5" rtl="0">
              <a:spcBef>
                <a:spcPts val="0"/>
              </a:spcBef>
              <a:spcAft>
                <a:spcPts val="0"/>
              </a:spcAft>
              <a:buSzPts val="2700"/>
              <a:buNone/>
              <a:defRPr/>
            </a:lvl6pPr>
            <a:lvl7pPr lvl="6" rtl="0">
              <a:spcBef>
                <a:spcPts val="0"/>
              </a:spcBef>
              <a:spcAft>
                <a:spcPts val="0"/>
              </a:spcAft>
              <a:buSzPts val="2700"/>
              <a:buNone/>
              <a:defRPr/>
            </a:lvl7pPr>
            <a:lvl8pPr lvl="7" rtl="0">
              <a:spcBef>
                <a:spcPts val="0"/>
              </a:spcBef>
              <a:spcAft>
                <a:spcPts val="0"/>
              </a:spcAft>
              <a:buSzPts val="2700"/>
              <a:buNone/>
              <a:defRPr/>
            </a:lvl8pPr>
            <a:lvl9pPr lvl="8" rtl="0">
              <a:spcBef>
                <a:spcPts val="0"/>
              </a:spcBef>
              <a:spcAft>
                <a:spcPts val="0"/>
              </a:spcAft>
              <a:buSzPts val="2700"/>
              <a:buNone/>
              <a:defRPr/>
            </a:lvl9pPr>
          </a:lstStyle>
          <a:p>
            <a:endParaRPr/>
          </a:p>
        </p:txBody>
      </p:sp>
      <p:sp>
        <p:nvSpPr>
          <p:cNvPr id="63" name="Google Shape;63;p16"/>
          <p:cNvSpPr txBox="1">
            <a:spLocks noGrp="1"/>
          </p:cNvSpPr>
          <p:nvPr>
            <p:ph type="body" idx="1"/>
          </p:nvPr>
        </p:nvSpPr>
        <p:spPr>
          <a:xfrm>
            <a:off x="311700" y="1152475"/>
            <a:ext cx="8520545" cy="3416345"/>
          </a:xfrm>
          <a:prstGeom prst="rect">
            <a:avLst/>
          </a:prstGeom>
        </p:spPr>
        <p:txBody>
          <a:bodyPr spcFirstLastPara="1" wrap="square" lIns="89950" tIns="89950" rIns="89950" bIns="89950"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64" name="Google Shape;64;p16"/>
          <p:cNvSpPr txBox="1">
            <a:spLocks noGrp="1"/>
          </p:cNvSpPr>
          <p:nvPr>
            <p:ph type="sldNum" idx="12"/>
          </p:nvPr>
        </p:nvSpPr>
        <p:spPr>
          <a:xfrm>
            <a:off x="8472458" y="4663217"/>
            <a:ext cx="548794" cy="393519"/>
          </a:xfrm>
          <a:prstGeom prst="rect">
            <a:avLst/>
          </a:prstGeom>
        </p:spPr>
        <p:txBody>
          <a:bodyPr spcFirstLastPara="1" wrap="square" lIns="89950" tIns="89950" rIns="89950" bIns="8995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311700" y="445025"/>
            <a:ext cx="8520545" cy="572725"/>
          </a:xfrm>
          <a:prstGeom prst="rect">
            <a:avLst/>
          </a:prstGeom>
        </p:spPr>
        <p:txBody>
          <a:bodyPr spcFirstLastPara="1" wrap="square" lIns="89950" tIns="89950" rIns="89950" bIns="89950" anchor="t" anchorCtr="0">
            <a:normAutofit/>
          </a:bodyPr>
          <a:lstStyle>
            <a:lvl1pPr lvl="0" rtl="0">
              <a:spcBef>
                <a:spcPts val="0"/>
              </a:spcBef>
              <a:spcAft>
                <a:spcPts val="0"/>
              </a:spcAft>
              <a:buSzPts val="2700"/>
              <a:buNone/>
              <a:defRPr/>
            </a:lvl1pPr>
            <a:lvl2pPr lvl="1" rtl="0">
              <a:spcBef>
                <a:spcPts val="0"/>
              </a:spcBef>
              <a:spcAft>
                <a:spcPts val="0"/>
              </a:spcAft>
              <a:buSzPts val="2700"/>
              <a:buNone/>
              <a:defRPr/>
            </a:lvl2pPr>
            <a:lvl3pPr lvl="2" rtl="0">
              <a:spcBef>
                <a:spcPts val="0"/>
              </a:spcBef>
              <a:spcAft>
                <a:spcPts val="0"/>
              </a:spcAft>
              <a:buSzPts val="2700"/>
              <a:buNone/>
              <a:defRPr/>
            </a:lvl3pPr>
            <a:lvl4pPr lvl="3" rtl="0">
              <a:spcBef>
                <a:spcPts val="0"/>
              </a:spcBef>
              <a:spcAft>
                <a:spcPts val="0"/>
              </a:spcAft>
              <a:buSzPts val="2700"/>
              <a:buNone/>
              <a:defRPr/>
            </a:lvl4pPr>
            <a:lvl5pPr lvl="4" rtl="0">
              <a:spcBef>
                <a:spcPts val="0"/>
              </a:spcBef>
              <a:spcAft>
                <a:spcPts val="0"/>
              </a:spcAft>
              <a:buSzPts val="2700"/>
              <a:buNone/>
              <a:defRPr/>
            </a:lvl5pPr>
            <a:lvl6pPr lvl="5" rtl="0">
              <a:spcBef>
                <a:spcPts val="0"/>
              </a:spcBef>
              <a:spcAft>
                <a:spcPts val="0"/>
              </a:spcAft>
              <a:buSzPts val="2700"/>
              <a:buNone/>
              <a:defRPr/>
            </a:lvl6pPr>
            <a:lvl7pPr lvl="6" rtl="0">
              <a:spcBef>
                <a:spcPts val="0"/>
              </a:spcBef>
              <a:spcAft>
                <a:spcPts val="0"/>
              </a:spcAft>
              <a:buSzPts val="2700"/>
              <a:buNone/>
              <a:defRPr/>
            </a:lvl7pPr>
            <a:lvl8pPr lvl="7" rtl="0">
              <a:spcBef>
                <a:spcPts val="0"/>
              </a:spcBef>
              <a:spcAft>
                <a:spcPts val="0"/>
              </a:spcAft>
              <a:buSzPts val="2700"/>
              <a:buNone/>
              <a:defRPr/>
            </a:lvl8pPr>
            <a:lvl9pPr lvl="8" rtl="0">
              <a:spcBef>
                <a:spcPts val="0"/>
              </a:spcBef>
              <a:spcAft>
                <a:spcPts val="0"/>
              </a:spcAft>
              <a:buSzPts val="2700"/>
              <a:buNone/>
              <a:defRPr/>
            </a:lvl9pPr>
          </a:lstStyle>
          <a:p>
            <a:endParaRPr/>
          </a:p>
        </p:txBody>
      </p:sp>
      <p:sp>
        <p:nvSpPr>
          <p:cNvPr id="67" name="Google Shape;67;p17"/>
          <p:cNvSpPr txBox="1">
            <a:spLocks noGrp="1"/>
          </p:cNvSpPr>
          <p:nvPr>
            <p:ph type="body" idx="1"/>
          </p:nvPr>
        </p:nvSpPr>
        <p:spPr>
          <a:xfrm>
            <a:off x="311700" y="1152475"/>
            <a:ext cx="3999859" cy="3416345"/>
          </a:xfrm>
          <a:prstGeom prst="rect">
            <a:avLst/>
          </a:prstGeom>
        </p:spPr>
        <p:txBody>
          <a:bodyPr spcFirstLastPara="1" wrap="square" lIns="89950" tIns="89950" rIns="89950" bIns="89950" anchor="t" anchorCtr="0">
            <a:norm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68" name="Google Shape;68;p17"/>
          <p:cNvSpPr txBox="1">
            <a:spLocks noGrp="1"/>
          </p:cNvSpPr>
          <p:nvPr>
            <p:ph type="body" idx="2"/>
          </p:nvPr>
        </p:nvSpPr>
        <p:spPr>
          <a:xfrm>
            <a:off x="4832400" y="1152475"/>
            <a:ext cx="3999859" cy="3416345"/>
          </a:xfrm>
          <a:prstGeom prst="rect">
            <a:avLst/>
          </a:prstGeom>
        </p:spPr>
        <p:txBody>
          <a:bodyPr spcFirstLastPara="1" wrap="square" lIns="89950" tIns="89950" rIns="89950" bIns="89950" anchor="t" anchorCtr="0">
            <a:norm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69" name="Google Shape;69;p17"/>
          <p:cNvSpPr txBox="1">
            <a:spLocks noGrp="1"/>
          </p:cNvSpPr>
          <p:nvPr>
            <p:ph type="sldNum" idx="12"/>
          </p:nvPr>
        </p:nvSpPr>
        <p:spPr>
          <a:xfrm>
            <a:off x="8472458" y="4663217"/>
            <a:ext cx="548794" cy="393519"/>
          </a:xfrm>
          <a:prstGeom prst="rect">
            <a:avLst/>
          </a:prstGeom>
        </p:spPr>
        <p:txBody>
          <a:bodyPr spcFirstLastPara="1" wrap="square" lIns="89950" tIns="89950" rIns="89950" bIns="8995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0"/>
        <p:cNvGrpSpPr/>
        <p:nvPr/>
      </p:nvGrpSpPr>
      <p:grpSpPr>
        <a:xfrm>
          <a:off x="0" y="0"/>
          <a:ext cx="0" cy="0"/>
          <a:chOff x="0" y="0"/>
          <a:chExt cx="0" cy="0"/>
        </a:xfrm>
      </p:grpSpPr>
      <p:sp>
        <p:nvSpPr>
          <p:cNvPr id="71" name="Google Shape;71;p18"/>
          <p:cNvSpPr txBox="1">
            <a:spLocks noGrp="1"/>
          </p:cNvSpPr>
          <p:nvPr>
            <p:ph type="title"/>
          </p:nvPr>
        </p:nvSpPr>
        <p:spPr>
          <a:xfrm>
            <a:off x="311700" y="445025"/>
            <a:ext cx="8520545" cy="572725"/>
          </a:xfrm>
          <a:prstGeom prst="rect">
            <a:avLst/>
          </a:prstGeom>
        </p:spPr>
        <p:txBody>
          <a:bodyPr spcFirstLastPara="1" wrap="square" lIns="89950" tIns="89950" rIns="89950" bIns="89950" anchor="t" anchorCtr="0">
            <a:normAutofit/>
          </a:bodyPr>
          <a:lstStyle>
            <a:lvl1pPr lvl="0" rtl="0">
              <a:spcBef>
                <a:spcPts val="0"/>
              </a:spcBef>
              <a:spcAft>
                <a:spcPts val="0"/>
              </a:spcAft>
              <a:buSzPts val="2700"/>
              <a:buNone/>
              <a:defRPr/>
            </a:lvl1pPr>
            <a:lvl2pPr lvl="1" rtl="0">
              <a:spcBef>
                <a:spcPts val="0"/>
              </a:spcBef>
              <a:spcAft>
                <a:spcPts val="0"/>
              </a:spcAft>
              <a:buSzPts val="2700"/>
              <a:buNone/>
              <a:defRPr/>
            </a:lvl2pPr>
            <a:lvl3pPr lvl="2" rtl="0">
              <a:spcBef>
                <a:spcPts val="0"/>
              </a:spcBef>
              <a:spcAft>
                <a:spcPts val="0"/>
              </a:spcAft>
              <a:buSzPts val="2700"/>
              <a:buNone/>
              <a:defRPr/>
            </a:lvl3pPr>
            <a:lvl4pPr lvl="3" rtl="0">
              <a:spcBef>
                <a:spcPts val="0"/>
              </a:spcBef>
              <a:spcAft>
                <a:spcPts val="0"/>
              </a:spcAft>
              <a:buSzPts val="2700"/>
              <a:buNone/>
              <a:defRPr/>
            </a:lvl4pPr>
            <a:lvl5pPr lvl="4" rtl="0">
              <a:spcBef>
                <a:spcPts val="0"/>
              </a:spcBef>
              <a:spcAft>
                <a:spcPts val="0"/>
              </a:spcAft>
              <a:buSzPts val="2700"/>
              <a:buNone/>
              <a:defRPr/>
            </a:lvl5pPr>
            <a:lvl6pPr lvl="5" rtl="0">
              <a:spcBef>
                <a:spcPts val="0"/>
              </a:spcBef>
              <a:spcAft>
                <a:spcPts val="0"/>
              </a:spcAft>
              <a:buSzPts val="2700"/>
              <a:buNone/>
              <a:defRPr/>
            </a:lvl6pPr>
            <a:lvl7pPr lvl="6" rtl="0">
              <a:spcBef>
                <a:spcPts val="0"/>
              </a:spcBef>
              <a:spcAft>
                <a:spcPts val="0"/>
              </a:spcAft>
              <a:buSzPts val="2700"/>
              <a:buNone/>
              <a:defRPr/>
            </a:lvl7pPr>
            <a:lvl8pPr lvl="7" rtl="0">
              <a:spcBef>
                <a:spcPts val="0"/>
              </a:spcBef>
              <a:spcAft>
                <a:spcPts val="0"/>
              </a:spcAft>
              <a:buSzPts val="2700"/>
              <a:buNone/>
              <a:defRPr/>
            </a:lvl8pPr>
            <a:lvl9pPr lvl="8" rtl="0">
              <a:spcBef>
                <a:spcPts val="0"/>
              </a:spcBef>
              <a:spcAft>
                <a:spcPts val="0"/>
              </a:spcAft>
              <a:buSzPts val="2700"/>
              <a:buNone/>
              <a:defRPr/>
            </a:lvl9pPr>
          </a:lstStyle>
          <a:p>
            <a:endParaRPr/>
          </a:p>
        </p:txBody>
      </p:sp>
      <p:sp>
        <p:nvSpPr>
          <p:cNvPr id="72" name="Google Shape;72;p18"/>
          <p:cNvSpPr txBox="1">
            <a:spLocks noGrp="1"/>
          </p:cNvSpPr>
          <p:nvPr>
            <p:ph type="sldNum" idx="12"/>
          </p:nvPr>
        </p:nvSpPr>
        <p:spPr>
          <a:xfrm>
            <a:off x="8472458" y="4663217"/>
            <a:ext cx="548794" cy="393519"/>
          </a:xfrm>
          <a:prstGeom prst="rect">
            <a:avLst/>
          </a:prstGeom>
        </p:spPr>
        <p:txBody>
          <a:bodyPr spcFirstLastPara="1" wrap="square" lIns="89950" tIns="89950" rIns="89950" bIns="8995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311700" y="555600"/>
            <a:ext cx="2808111" cy="755605"/>
          </a:xfrm>
          <a:prstGeom prst="rect">
            <a:avLst/>
          </a:prstGeom>
        </p:spPr>
        <p:txBody>
          <a:bodyPr spcFirstLastPara="1" wrap="square" lIns="89950" tIns="89950" rIns="89950" bIns="89950" anchor="b" anchorCtr="0">
            <a:normAutofit/>
          </a:bodyPr>
          <a:lstStyle>
            <a:lvl1pPr lvl="0" rtl="0">
              <a:spcBef>
                <a:spcPts val="0"/>
              </a:spcBef>
              <a:spcAft>
                <a:spcPts val="0"/>
              </a:spcAft>
              <a:buSzPts val="2300"/>
              <a:buNone/>
              <a:defRPr sz="2300"/>
            </a:lvl1pPr>
            <a:lvl2pPr lvl="1" rtl="0">
              <a:spcBef>
                <a:spcPts val="0"/>
              </a:spcBef>
              <a:spcAft>
                <a:spcPts val="0"/>
              </a:spcAft>
              <a:buSzPts val="2300"/>
              <a:buNone/>
              <a:defRPr sz="2300"/>
            </a:lvl2pPr>
            <a:lvl3pPr lvl="2" rtl="0">
              <a:spcBef>
                <a:spcPts val="0"/>
              </a:spcBef>
              <a:spcAft>
                <a:spcPts val="0"/>
              </a:spcAft>
              <a:buSzPts val="2300"/>
              <a:buNone/>
              <a:defRPr sz="2300"/>
            </a:lvl3pPr>
            <a:lvl4pPr lvl="3" rtl="0">
              <a:spcBef>
                <a:spcPts val="0"/>
              </a:spcBef>
              <a:spcAft>
                <a:spcPts val="0"/>
              </a:spcAft>
              <a:buSzPts val="2300"/>
              <a:buNone/>
              <a:defRPr sz="2300"/>
            </a:lvl4pPr>
            <a:lvl5pPr lvl="4" rtl="0">
              <a:spcBef>
                <a:spcPts val="0"/>
              </a:spcBef>
              <a:spcAft>
                <a:spcPts val="0"/>
              </a:spcAft>
              <a:buSzPts val="2300"/>
              <a:buNone/>
              <a:defRPr sz="2300"/>
            </a:lvl5pPr>
            <a:lvl6pPr lvl="5" rtl="0">
              <a:spcBef>
                <a:spcPts val="0"/>
              </a:spcBef>
              <a:spcAft>
                <a:spcPts val="0"/>
              </a:spcAft>
              <a:buSzPts val="2300"/>
              <a:buNone/>
              <a:defRPr sz="2300"/>
            </a:lvl6pPr>
            <a:lvl7pPr lvl="6" rtl="0">
              <a:spcBef>
                <a:spcPts val="0"/>
              </a:spcBef>
              <a:spcAft>
                <a:spcPts val="0"/>
              </a:spcAft>
              <a:buSzPts val="2300"/>
              <a:buNone/>
              <a:defRPr sz="2300"/>
            </a:lvl7pPr>
            <a:lvl8pPr lvl="7" rtl="0">
              <a:spcBef>
                <a:spcPts val="0"/>
              </a:spcBef>
              <a:spcAft>
                <a:spcPts val="0"/>
              </a:spcAft>
              <a:buSzPts val="2300"/>
              <a:buNone/>
              <a:defRPr sz="2300"/>
            </a:lvl8pPr>
            <a:lvl9pPr lvl="8" rtl="0">
              <a:spcBef>
                <a:spcPts val="0"/>
              </a:spcBef>
              <a:spcAft>
                <a:spcPts val="0"/>
              </a:spcAft>
              <a:buSzPts val="2300"/>
              <a:buNone/>
              <a:defRPr sz="2300"/>
            </a:lvl9pPr>
          </a:lstStyle>
          <a:p>
            <a:endParaRPr/>
          </a:p>
        </p:txBody>
      </p:sp>
      <p:sp>
        <p:nvSpPr>
          <p:cNvPr id="75" name="Google Shape;75;p19"/>
          <p:cNvSpPr txBox="1">
            <a:spLocks noGrp="1"/>
          </p:cNvSpPr>
          <p:nvPr>
            <p:ph type="body" idx="1"/>
          </p:nvPr>
        </p:nvSpPr>
        <p:spPr>
          <a:xfrm>
            <a:off x="311700" y="1389600"/>
            <a:ext cx="2808111" cy="3179785"/>
          </a:xfrm>
          <a:prstGeom prst="rect">
            <a:avLst/>
          </a:prstGeom>
        </p:spPr>
        <p:txBody>
          <a:bodyPr spcFirstLastPara="1" wrap="square" lIns="89950" tIns="89950" rIns="89950" bIns="89950" anchor="t" anchorCtr="0">
            <a:normAutofit/>
          </a:bodyPr>
          <a:lstStyle>
            <a:lvl1pPr marL="457200" lvl="0" indent="-304800" rtl="0">
              <a:spcBef>
                <a:spcPts val="0"/>
              </a:spcBef>
              <a:spcAft>
                <a:spcPts val="0"/>
              </a:spcAft>
              <a:buSzPts val="1200"/>
              <a:buChar char="●"/>
              <a:defRPr sz="12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76" name="Google Shape;76;p19"/>
          <p:cNvSpPr txBox="1">
            <a:spLocks noGrp="1"/>
          </p:cNvSpPr>
          <p:nvPr>
            <p:ph type="sldNum" idx="12"/>
          </p:nvPr>
        </p:nvSpPr>
        <p:spPr>
          <a:xfrm>
            <a:off x="8472458" y="4663217"/>
            <a:ext cx="548794" cy="393519"/>
          </a:xfrm>
          <a:prstGeom prst="rect">
            <a:avLst/>
          </a:prstGeom>
        </p:spPr>
        <p:txBody>
          <a:bodyPr spcFirstLastPara="1" wrap="square" lIns="89950" tIns="89950" rIns="89950" bIns="8995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7"/>
        <p:cNvGrpSpPr/>
        <p:nvPr/>
      </p:nvGrpSpPr>
      <p:grpSpPr>
        <a:xfrm>
          <a:off x="0" y="0"/>
          <a:ext cx="0" cy="0"/>
          <a:chOff x="0" y="0"/>
          <a:chExt cx="0" cy="0"/>
        </a:xfrm>
      </p:grpSpPr>
      <p:sp>
        <p:nvSpPr>
          <p:cNvPr id="78" name="Google Shape;78;p20"/>
          <p:cNvSpPr txBox="1">
            <a:spLocks noGrp="1"/>
          </p:cNvSpPr>
          <p:nvPr>
            <p:ph type="title"/>
          </p:nvPr>
        </p:nvSpPr>
        <p:spPr>
          <a:xfrm>
            <a:off x="490250" y="450150"/>
            <a:ext cx="6367703" cy="4090715"/>
          </a:xfrm>
          <a:prstGeom prst="rect">
            <a:avLst/>
          </a:prstGeom>
        </p:spPr>
        <p:txBody>
          <a:bodyPr spcFirstLastPara="1" wrap="square" lIns="89950" tIns="89950" rIns="89950" bIns="89950" anchor="ctr" anchorCtr="0">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79" name="Google Shape;79;p20"/>
          <p:cNvSpPr txBox="1">
            <a:spLocks noGrp="1"/>
          </p:cNvSpPr>
          <p:nvPr>
            <p:ph type="sldNum" idx="12"/>
          </p:nvPr>
        </p:nvSpPr>
        <p:spPr>
          <a:xfrm>
            <a:off x="8472458" y="4663217"/>
            <a:ext cx="548794" cy="393519"/>
          </a:xfrm>
          <a:prstGeom prst="rect">
            <a:avLst/>
          </a:prstGeom>
        </p:spPr>
        <p:txBody>
          <a:bodyPr spcFirstLastPara="1" wrap="square" lIns="89950" tIns="89950" rIns="89950" bIns="8995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0"/>
        <p:cNvGrpSpPr/>
        <p:nvPr/>
      </p:nvGrpSpPr>
      <p:grpSpPr>
        <a:xfrm>
          <a:off x="0" y="0"/>
          <a:ext cx="0" cy="0"/>
          <a:chOff x="0" y="0"/>
          <a:chExt cx="0" cy="0"/>
        </a:xfrm>
      </p:grpSpPr>
      <p:sp>
        <p:nvSpPr>
          <p:cNvPr id="81" name="Google Shape;81;p21"/>
          <p:cNvSpPr/>
          <p:nvPr/>
        </p:nvSpPr>
        <p:spPr>
          <a:xfrm>
            <a:off x="4572000" y="-125"/>
            <a:ext cx="4572000" cy="5143500"/>
          </a:xfrm>
          <a:prstGeom prst="rect">
            <a:avLst/>
          </a:prstGeom>
          <a:solidFill>
            <a:schemeClr val="lt2"/>
          </a:solidFill>
          <a:ln>
            <a:noFill/>
          </a:ln>
        </p:spPr>
        <p:txBody>
          <a:bodyPr spcFirstLastPara="1" wrap="square" lIns="89950" tIns="89950" rIns="89950" bIns="89950" anchor="ctr" anchorCtr="0">
            <a:noAutofit/>
          </a:bodyPr>
          <a:lstStyle/>
          <a:p>
            <a:pPr marL="0" lvl="0" indent="0" algn="l" rtl="0">
              <a:spcBef>
                <a:spcPts val="0"/>
              </a:spcBef>
              <a:spcAft>
                <a:spcPts val="0"/>
              </a:spcAft>
              <a:buNone/>
            </a:pPr>
            <a:endParaRPr/>
          </a:p>
        </p:txBody>
      </p:sp>
      <p:sp>
        <p:nvSpPr>
          <p:cNvPr id="82" name="Google Shape;82;p21"/>
          <p:cNvSpPr txBox="1">
            <a:spLocks noGrp="1"/>
          </p:cNvSpPr>
          <p:nvPr>
            <p:ph type="title"/>
          </p:nvPr>
        </p:nvSpPr>
        <p:spPr>
          <a:xfrm>
            <a:off x="265500" y="1233175"/>
            <a:ext cx="4045271" cy="1482226"/>
          </a:xfrm>
          <a:prstGeom prst="rect">
            <a:avLst/>
          </a:prstGeom>
        </p:spPr>
        <p:txBody>
          <a:bodyPr spcFirstLastPara="1" wrap="square" lIns="89950" tIns="89950" rIns="89950" bIns="89950" anchor="b" anchorCtr="0">
            <a:normAutofit/>
          </a:bodyPr>
          <a:lstStyle>
            <a:lvl1pPr lvl="0" algn="ctr" rtl="0">
              <a:spcBef>
                <a:spcPts val="0"/>
              </a:spcBef>
              <a:spcAft>
                <a:spcPts val="0"/>
              </a:spcAft>
              <a:buSzPts val="4100"/>
              <a:buNone/>
              <a:defRPr sz="4100"/>
            </a:lvl1pPr>
            <a:lvl2pPr lvl="1" algn="ctr" rtl="0">
              <a:spcBef>
                <a:spcPts val="0"/>
              </a:spcBef>
              <a:spcAft>
                <a:spcPts val="0"/>
              </a:spcAft>
              <a:buSzPts val="4100"/>
              <a:buNone/>
              <a:defRPr sz="4100"/>
            </a:lvl2pPr>
            <a:lvl3pPr lvl="2" algn="ctr" rtl="0">
              <a:spcBef>
                <a:spcPts val="0"/>
              </a:spcBef>
              <a:spcAft>
                <a:spcPts val="0"/>
              </a:spcAft>
              <a:buSzPts val="4100"/>
              <a:buNone/>
              <a:defRPr sz="4100"/>
            </a:lvl3pPr>
            <a:lvl4pPr lvl="3" algn="ctr" rtl="0">
              <a:spcBef>
                <a:spcPts val="0"/>
              </a:spcBef>
              <a:spcAft>
                <a:spcPts val="0"/>
              </a:spcAft>
              <a:buSzPts val="4100"/>
              <a:buNone/>
              <a:defRPr sz="4100"/>
            </a:lvl4pPr>
            <a:lvl5pPr lvl="4" algn="ctr" rtl="0">
              <a:spcBef>
                <a:spcPts val="0"/>
              </a:spcBef>
              <a:spcAft>
                <a:spcPts val="0"/>
              </a:spcAft>
              <a:buSzPts val="4100"/>
              <a:buNone/>
              <a:defRPr sz="4100"/>
            </a:lvl5pPr>
            <a:lvl6pPr lvl="5" algn="ctr" rtl="0">
              <a:spcBef>
                <a:spcPts val="0"/>
              </a:spcBef>
              <a:spcAft>
                <a:spcPts val="0"/>
              </a:spcAft>
              <a:buSzPts val="4100"/>
              <a:buNone/>
              <a:defRPr sz="4100"/>
            </a:lvl6pPr>
            <a:lvl7pPr lvl="6" algn="ctr" rtl="0">
              <a:spcBef>
                <a:spcPts val="0"/>
              </a:spcBef>
              <a:spcAft>
                <a:spcPts val="0"/>
              </a:spcAft>
              <a:buSzPts val="4100"/>
              <a:buNone/>
              <a:defRPr sz="4100"/>
            </a:lvl7pPr>
            <a:lvl8pPr lvl="7" algn="ctr" rtl="0">
              <a:spcBef>
                <a:spcPts val="0"/>
              </a:spcBef>
              <a:spcAft>
                <a:spcPts val="0"/>
              </a:spcAft>
              <a:buSzPts val="4100"/>
              <a:buNone/>
              <a:defRPr sz="4100"/>
            </a:lvl8pPr>
            <a:lvl9pPr lvl="8" algn="ctr" rtl="0">
              <a:spcBef>
                <a:spcPts val="0"/>
              </a:spcBef>
              <a:spcAft>
                <a:spcPts val="0"/>
              </a:spcAft>
              <a:buSzPts val="4100"/>
              <a:buNone/>
              <a:defRPr sz="4100"/>
            </a:lvl9pPr>
          </a:lstStyle>
          <a:p>
            <a:endParaRPr/>
          </a:p>
        </p:txBody>
      </p:sp>
      <p:sp>
        <p:nvSpPr>
          <p:cNvPr id="83" name="Google Shape;83;p21"/>
          <p:cNvSpPr txBox="1">
            <a:spLocks noGrp="1"/>
          </p:cNvSpPr>
          <p:nvPr>
            <p:ph type="subTitle" idx="1"/>
          </p:nvPr>
        </p:nvSpPr>
        <p:spPr>
          <a:xfrm>
            <a:off x="265500" y="2803075"/>
            <a:ext cx="4045271" cy="1235052"/>
          </a:xfrm>
          <a:prstGeom prst="rect">
            <a:avLst/>
          </a:prstGeom>
        </p:spPr>
        <p:txBody>
          <a:bodyPr spcFirstLastPara="1" wrap="square" lIns="89950" tIns="89950" rIns="89950" bIns="89950" anchor="t" anchorCtr="0">
            <a:normAutofit/>
          </a:bodyPr>
          <a:lstStyle>
            <a:lvl1pPr lvl="0" algn="ctr" rtl="0">
              <a:lnSpc>
                <a:spcPct val="100000"/>
              </a:lnSpc>
              <a:spcBef>
                <a:spcPts val="0"/>
              </a:spcBef>
              <a:spcAft>
                <a:spcPts val="0"/>
              </a:spcAft>
              <a:buSzPts val="2200"/>
              <a:buNone/>
              <a:defRPr sz="2200"/>
            </a:lvl1pPr>
            <a:lvl2pPr lvl="1" algn="ctr" rtl="0">
              <a:lnSpc>
                <a:spcPct val="100000"/>
              </a:lnSpc>
              <a:spcBef>
                <a:spcPts val="0"/>
              </a:spcBef>
              <a:spcAft>
                <a:spcPts val="0"/>
              </a:spcAft>
              <a:buSzPts val="2200"/>
              <a:buNone/>
              <a:defRPr sz="2200"/>
            </a:lvl2pPr>
            <a:lvl3pPr lvl="2" algn="ctr" rtl="0">
              <a:lnSpc>
                <a:spcPct val="100000"/>
              </a:lnSpc>
              <a:spcBef>
                <a:spcPts val="0"/>
              </a:spcBef>
              <a:spcAft>
                <a:spcPts val="0"/>
              </a:spcAft>
              <a:buSzPts val="2200"/>
              <a:buNone/>
              <a:defRPr sz="2200"/>
            </a:lvl3pPr>
            <a:lvl4pPr lvl="3" algn="ctr" rtl="0">
              <a:lnSpc>
                <a:spcPct val="100000"/>
              </a:lnSpc>
              <a:spcBef>
                <a:spcPts val="0"/>
              </a:spcBef>
              <a:spcAft>
                <a:spcPts val="0"/>
              </a:spcAft>
              <a:buSzPts val="2200"/>
              <a:buNone/>
              <a:defRPr sz="2200"/>
            </a:lvl4pPr>
            <a:lvl5pPr lvl="4" algn="ctr" rtl="0">
              <a:lnSpc>
                <a:spcPct val="100000"/>
              </a:lnSpc>
              <a:spcBef>
                <a:spcPts val="0"/>
              </a:spcBef>
              <a:spcAft>
                <a:spcPts val="0"/>
              </a:spcAft>
              <a:buSzPts val="2200"/>
              <a:buNone/>
              <a:defRPr sz="2200"/>
            </a:lvl5pPr>
            <a:lvl6pPr lvl="5" algn="ctr" rtl="0">
              <a:lnSpc>
                <a:spcPct val="100000"/>
              </a:lnSpc>
              <a:spcBef>
                <a:spcPts val="0"/>
              </a:spcBef>
              <a:spcAft>
                <a:spcPts val="0"/>
              </a:spcAft>
              <a:buSzPts val="2200"/>
              <a:buNone/>
              <a:defRPr sz="2200"/>
            </a:lvl6pPr>
            <a:lvl7pPr lvl="6" algn="ctr" rtl="0">
              <a:lnSpc>
                <a:spcPct val="100000"/>
              </a:lnSpc>
              <a:spcBef>
                <a:spcPts val="0"/>
              </a:spcBef>
              <a:spcAft>
                <a:spcPts val="0"/>
              </a:spcAft>
              <a:buSzPts val="2200"/>
              <a:buNone/>
              <a:defRPr sz="2200"/>
            </a:lvl7pPr>
            <a:lvl8pPr lvl="7" algn="ctr" rtl="0">
              <a:lnSpc>
                <a:spcPct val="100000"/>
              </a:lnSpc>
              <a:spcBef>
                <a:spcPts val="0"/>
              </a:spcBef>
              <a:spcAft>
                <a:spcPts val="0"/>
              </a:spcAft>
              <a:buSzPts val="2200"/>
              <a:buNone/>
              <a:defRPr sz="2200"/>
            </a:lvl8pPr>
            <a:lvl9pPr lvl="8" algn="ctr" rtl="0">
              <a:lnSpc>
                <a:spcPct val="100000"/>
              </a:lnSpc>
              <a:spcBef>
                <a:spcPts val="0"/>
              </a:spcBef>
              <a:spcAft>
                <a:spcPts val="0"/>
              </a:spcAft>
              <a:buSzPts val="2200"/>
              <a:buNone/>
              <a:defRPr sz="2200"/>
            </a:lvl9pPr>
          </a:lstStyle>
          <a:p>
            <a:endParaRPr/>
          </a:p>
        </p:txBody>
      </p:sp>
      <p:sp>
        <p:nvSpPr>
          <p:cNvPr id="84" name="Google Shape;84;p21"/>
          <p:cNvSpPr txBox="1">
            <a:spLocks noGrp="1"/>
          </p:cNvSpPr>
          <p:nvPr>
            <p:ph type="body" idx="2"/>
          </p:nvPr>
        </p:nvSpPr>
        <p:spPr>
          <a:xfrm>
            <a:off x="4939500" y="724075"/>
            <a:ext cx="3836939" cy="3695156"/>
          </a:xfrm>
          <a:prstGeom prst="rect">
            <a:avLst/>
          </a:prstGeom>
        </p:spPr>
        <p:txBody>
          <a:bodyPr spcFirstLastPara="1" wrap="square" lIns="89950" tIns="89950" rIns="89950" bIns="89950" anchor="ctr"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85" name="Google Shape;85;p21"/>
          <p:cNvSpPr txBox="1">
            <a:spLocks noGrp="1"/>
          </p:cNvSpPr>
          <p:nvPr>
            <p:ph type="sldNum" idx="12"/>
          </p:nvPr>
        </p:nvSpPr>
        <p:spPr>
          <a:xfrm>
            <a:off x="8472458" y="4663217"/>
            <a:ext cx="548794" cy="393519"/>
          </a:xfrm>
          <a:prstGeom prst="rect">
            <a:avLst/>
          </a:prstGeom>
        </p:spPr>
        <p:txBody>
          <a:bodyPr spcFirstLastPara="1" wrap="square" lIns="89950" tIns="89950" rIns="89950" bIns="8995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6"/>
        <p:cNvGrpSpPr/>
        <p:nvPr/>
      </p:nvGrpSpPr>
      <p:grpSpPr>
        <a:xfrm>
          <a:off x="0" y="0"/>
          <a:ext cx="0" cy="0"/>
          <a:chOff x="0" y="0"/>
          <a:chExt cx="0" cy="0"/>
        </a:xfrm>
      </p:grpSpPr>
      <p:sp>
        <p:nvSpPr>
          <p:cNvPr id="87" name="Google Shape;87;p22"/>
          <p:cNvSpPr txBox="1">
            <a:spLocks noGrp="1"/>
          </p:cNvSpPr>
          <p:nvPr>
            <p:ph type="body" idx="1"/>
          </p:nvPr>
        </p:nvSpPr>
        <p:spPr>
          <a:xfrm>
            <a:off x="311700" y="4230575"/>
            <a:ext cx="5998762" cy="605178"/>
          </a:xfrm>
          <a:prstGeom prst="rect">
            <a:avLst/>
          </a:prstGeom>
        </p:spPr>
        <p:txBody>
          <a:bodyPr spcFirstLastPara="1" wrap="square" lIns="89950" tIns="89950" rIns="89950" bIns="89950" anchor="ctr" anchorCtr="0">
            <a:normAutofit/>
          </a:bodyPr>
          <a:lstStyle>
            <a:lvl1pPr marL="457200" lvl="0" indent="-228600" rtl="0">
              <a:lnSpc>
                <a:spcPct val="100000"/>
              </a:lnSpc>
              <a:spcBef>
                <a:spcPts val="0"/>
              </a:spcBef>
              <a:spcAft>
                <a:spcPts val="0"/>
              </a:spcAft>
              <a:buSzPts val="1800"/>
              <a:buNone/>
              <a:defRPr/>
            </a:lvl1pPr>
          </a:lstStyle>
          <a:p>
            <a:endParaRPr/>
          </a:p>
        </p:txBody>
      </p:sp>
      <p:sp>
        <p:nvSpPr>
          <p:cNvPr id="88" name="Google Shape;88;p22"/>
          <p:cNvSpPr txBox="1">
            <a:spLocks noGrp="1"/>
          </p:cNvSpPr>
          <p:nvPr>
            <p:ph type="sldNum" idx="12"/>
          </p:nvPr>
        </p:nvSpPr>
        <p:spPr>
          <a:xfrm>
            <a:off x="8472458" y="4663217"/>
            <a:ext cx="548794" cy="393519"/>
          </a:xfrm>
          <a:prstGeom prst="rect">
            <a:avLst/>
          </a:prstGeom>
        </p:spPr>
        <p:txBody>
          <a:bodyPr spcFirstLastPara="1" wrap="square" lIns="89950" tIns="89950" rIns="89950" bIns="8995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9"/>
        <p:cNvGrpSpPr/>
        <p:nvPr/>
      </p:nvGrpSpPr>
      <p:grpSpPr>
        <a:xfrm>
          <a:off x="0" y="0"/>
          <a:ext cx="0" cy="0"/>
          <a:chOff x="0" y="0"/>
          <a:chExt cx="0" cy="0"/>
        </a:xfrm>
      </p:grpSpPr>
      <p:sp>
        <p:nvSpPr>
          <p:cNvPr id="90" name="Google Shape;90;p23"/>
          <p:cNvSpPr txBox="1">
            <a:spLocks noGrp="1"/>
          </p:cNvSpPr>
          <p:nvPr>
            <p:ph type="title" hasCustomPrompt="1"/>
          </p:nvPr>
        </p:nvSpPr>
        <p:spPr>
          <a:xfrm>
            <a:off x="311700" y="1106125"/>
            <a:ext cx="8520545" cy="1963715"/>
          </a:xfrm>
          <a:prstGeom prst="rect">
            <a:avLst/>
          </a:prstGeom>
        </p:spPr>
        <p:txBody>
          <a:bodyPr spcFirstLastPara="1" wrap="square" lIns="89950" tIns="89950" rIns="89950" bIns="89950" anchor="b" anchorCtr="0">
            <a:normAutofit/>
          </a:bodyPr>
          <a:lstStyle>
            <a:lvl1pPr lvl="0" algn="ctr" rtl="0">
              <a:spcBef>
                <a:spcPts val="0"/>
              </a:spcBef>
              <a:spcAft>
                <a:spcPts val="0"/>
              </a:spcAft>
              <a:buSzPts val="11700"/>
              <a:buNone/>
              <a:defRPr sz="11700"/>
            </a:lvl1pPr>
            <a:lvl2pPr lvl="1" algn="ctr" rtl="0">
              <a:spcBef>
                <a:spcPts val="0"/>
              </a:spcBef>
              <a:spcAft>
                <a:spcPts val="0"/>
              </a:spcAft>
              <a:buSzPts val="11700"/>
              <a:buNone/>
              <a:defRPr sz="11700"/>
            </a:lvl2pPr>
            <a:lvl3pPr lvl="2" algn="ctr" rtl="0">
              <a:spcBef>
                <a:spcPts val="0"/>
              </a:spcBef>
              <a:spcAft>
                <a:spcPts val="0"/>
              </a:spcAft>
              <a:buSzPts val="11700"/>
              <a:buNone/>
              <a:defRPr sz="11700"/>
            </a:lvl3pPr>
            <a:lvl4pPr lvl="3" algn="ctr" rtl="0">
              <a:spcBef>
                <a:spcPts val="0"/>
              </a:spcBef>
              <a:spcAft>
                <a:spcPts val="0"/>
              </a:spcAft>
              <a:buSzPts val="11700"/>
              <a:buNone/>
              <a:defRPr sz="11700"/>
            </a:lvl4pPr>
            <a:lvl5pPr lvl="4" algn="ctr" rtl="0">
              <a:spcBef>
                <a:spcPts val="0"/>
              </a:spcBef>
              <a:spcAft>
                <a:spcPts val="0"/>
              </a:spcAft>
              <a:buSzPts val="11700"/>
              <a:buNone/>
              <a:defRPr sz="11700"/>
            </a:lvl5pPr>
            <a:lvl6pPr lvl="5" algn="ctr" rtl="0">
              <a:spcBef>
                <a:spcPts val="0"/>
              </a:spcBef>
              <a:spcAft>
                <a:spcPts val="0"/>
              </a:spcAft>
              <a:buSzPts val="11700"/>
              <a:buNone/>
              <a:defRPr sz="11700"/>
            </a:lvl6pPr>
            <a:lvl7pPr lvl="6" algn="ctr" rtl="0">
              <a:spcBef>
                <a:spcPts val="0"/>
              </a:spcBef>
              <a:spcAft>
                <a:spcPts val="0"/>
              </a:spcAft>
              <a:buSzPts val="11700"/>
              <a:buNone/>
              <a:defRPr sz="11700"/>
            </a:lvl7pPr>
            <a:lvl8pPr lvl="7" algn="ctr" rtl="0">
              <a:spcBef>
                <a:spcPts val="0"/>
              </a:spcBef>
              <a:spcAft>
                <a:spcPts val="0"/>
              </a:spcAft>
              <a:buSzPts val="11700"/>
              <a:buNone/>
              <a:defRPr sz="11700"/>
            </a:lvl8pPr>
            <a:lvl9pPr lvl="8" algn="ctr" rtl="0">
              <a:spcBef>
                <a:spcPts val="0"/>
              </a:spcBef>
              <a:spcAft>
                <a:spcPts val="0"/>
              </a:spcAft>
              <a:buSzPts val="11700"/>
              <a:buNone/>
              <a:defRPr sz="11700"/>
            </a:lvl9pPr>
          </a:lstStyle>
          <a:p>
            <a:r>
              <a:t>xx%</a:t>
            </a:r>
          </a:p>
        </p:txBody>
      </p:sp>
      <p:sp>
        <p:nvSpPr>
          <p:cNvPr id="91" name="Google Shape;91;p23"/>
          <p:cNvSpPr txBox="1">
            <a:spLocks noGrp="1"/>
          </p:cNvSpPr>
          <p:nvPr>
            <p:ph type="body" idx="1"/>
          </p:nvPr>
        </p:nvSpPr>
        <p:spPr>
          <a:xfrm>
            <a:off x="311700" y="3152225"/>
            <a:ext cx="8520545" cy="1300775"/>
          </a:xfrm>
          <a:prstGeom prst="rect">
            <a:avLst/>
          </a:prstGeom>
        </p:spPr>
        <p:txBody>
          <a:bodyPr spcFirstLastPara="1" wrap="square" lIns="89950" tIns="89950" rIns="89950" bIns="89950" anchor="t" anchorCtr="0">
            <a:normAutofit/>
          </a:bodyPr>
          <a:lstStyle>
            <a:lvl1pPr marL="457200" lvl="0" indent="-342900" algn="ctr" rtl="0">
              <a:spcBef>
                <a:spcPts val="0"/>
              </a:spcBef>
              <a:spcAft>
                <a:spcPts val="0"/>
              </a:spcAft>
              <a:buSzPts val="1800"/>
              <a:buChar char="●"/>
              <a:defRPr/>
            </a:lvl1pPr>
            <a:lvl2pPr marL="914400" lvl="1" indent="-317500" algn="ctr" rtl="0">
              <a:spcBef>
                <a:spcPts val="0"/>
              </a:spcBef>
              <a:spcAft>
                <a:spcPts val="0"/>
              </a:spcAft>
              <a:buSzPts val="1400"/>
              <a:buChar char="○"/>
              <a:defRPr/>
            </a:lvl2pPr>
            <a:lvl3pPr marL="1371600" lvl="2" indent="-317500" algn="ctr" rtl="0">
              <a:spcBef>
                <a:spcPts val="0"/>
              </a:spcBef>
              <a:spcAft>
                <a:spcPts val="0"/>
              </a:spcAft>
              <a:buSzPts val="1400"/>
              <a:buChar char="■"/>
              <a:defRPr/>
            </a:lvl3pPr>
            <a:lvl4pPr marL="1828800" lvl="3" indent="-317500" algn="ctr" rtl="0">
              <a:spcBef>
                <a:spcPts val="0"/>
              </a:spcBef>
              <a:spcAft>
                <a:spcPts val="0"/>
              </a:spcAft>
              <a:buSzPts val="1400"/>
              <a:buChar char="●"/>
              <a:defRPr/>
            </a:lvl4pPr>
            <a:lvl5pPr marL="2286000" lvl="4" indent="-317500" algn="ctr" rtl="0">
              <a:spcBef>
                <a:spcPts val="0"/>
              </a:spcBef>
              <a:spcAft>
                <a:spcPts val="0"/>
              </a:spcAft>
              <a:buSzPts val="1400"/>
              <a:buChar char="○"/>
              <a:defRPr/>
            </a:lvl5pPr>
            <a:lvl6pPr marL="2743200" lvl="5" indent="-317500" algn="ctr" rtl="0">
              <a:spcBef>
                <a:spcPts val="0"/>
              </a:spcBef>
              <a:spcAft>
                <a:spcPts val="0"/>
              </a:spcAft>
              <a:buSzPts val="1400"/>
              <a:buChar char="■"/>
              <a:defRPr/>
            </a:lvl6pPr>
            <a:lvl7pPr marL="3200400" lvl="6" indent="-317500" algn="ctr" rtl="0">
              <a:spcBef>
                <a:spcPts val="0"/>
              </a:spcBef>
              <a:spcAft>
                <a:spcPts val="0"/>
              </a:spcAft>
              <a:buSzPts val="1400"/>
              <a:buChar char="●"/>
              <a:defRPr/>
            </a:lvl7pPr>
            <a:lvl8pPr marL="3657600" lvl="7" indent="-317500" algn="ctr" rtl="0">
              <a:spcBef>
                <a:spcPts val="0"/>
              </a:spcBef>
              <a:spcAft>
                <a:spcPts val="0"/>
              </a:spcAft>
              <a:buSzPts val="1400"/>
              <a:buChar char="○"/>
              <a:defRPr/>
            </a:lvl8pPr>
            <a:lvl9pPr marL="4114800" lvl="8" indent="-317500" algn="ctr" rtl="0">
              <a:spcBef>
                <a:spcPts val="0"/>
              </a:spcBef>
              <a:spcAft>
                <a:spcPts val="0"/>
              </a:spcAft>
              <a:buSzPts val="1400"/>
              <a:buChar char="■"/>
              <a:defRPr/>
            </a:lvl9pPr>
          </a:lstStyle>
          <a:p>
            <a:endParaRPr/>
          </a:p>
        </p:txBody>
      </p:sp>
      <p:sp>
        <p:nvSpPr>
          <p:cNvPr id="92" name="Google Shape;92;p23"/>
          <p:cNvSpPr txBox="1">
            <a:spLocks noGrp="1"/>
          </p:cNvSpPr>
          <p:nvPr>
            <p:ph type="sldNum" idx="12"/>
          </p:nvPr>
        </p:nvSpPr>
        <p:spPr>
          <a:xfrm>
            <a:off x="8472458" y="4663217"/>
            <a:ext cx="548794" cy="393519"/>
          </a:xfrm>
          <a:prstGeom prst="rect">
            <a:avLst/>
          </a:prstGeom>
        </p:spPr>
        <p:txBody>
          <a:bodyPr spcFirstLastPara="1" wrap="square" lIns="89950" tIns="89950" rIns="89950" bIns="8995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94" name="Google Shape;94;p24"/>
          <p:cNvSpPr txBox="1">
            <a:spLocks noGrp="1"/>
          </p:cNvSpPr>
          <p:nvPr>
            <p:ph type="sldNum" idx="12"/>
          </p:nvPr>
        </p:nvSpPr>
        <p:spPr>
          <a:xfrm>
            <a:off x="8472458" y="4663217"/>
            <a:ext cx="548794" cy="393519"/>
          </a:xfrm>
          <a:prstGeom prst="rect">
            <a:avLst/>
          </a:prstGeom>
        </p:spPr>
        <p:txBody>
          <a:bodyPr spcFirstLastPara="1" wrap="square" lIns="89950" tIns="89950" rIns="89950" bIns="8995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445025"/>
            <a:ext cx="8520545" cy="572725"/>
          </a:xfrm>
          <a:prstGeom prst="rect">
            <a:avLst/>
          </a:prstGeom>
          <a:noFill/>
          <a:ln>
            <a:noFill/>
          </a:ln>
        </p:spPr>
        <p:txBody>
          <a:bodyPr spcFirstLastPara="1" wrap="square" lIns="89950" tIns="89950" rIns="89950" bIns="89950" anchor="t" anchorCtr="0">
            <a:normAutofit/>
          </a:bodyPr>
          <a:lstStyle>
            <a:lvl1pPr lvl="0" rtl="0">
              <a:spcBef>
                <a:spcPts val="0"/>
              </a:spcBef>
              <a:spcAft>
                <a:spcPts val="0"/>
              </a:spcAft>
              <a:buClr>
                <a:schemeClr val="dk1"/>
              </a:buClr>
              <a:buSzPts val="2700"/>
              <a:buFont typeface="Sniglet"/>
              <a:buNone/>
              <a:defRPr sz="2700">
                <a:solidFill>
                  <a:schemeClr val="dk1"/>
                </a:solidFill>
                <a:latin typeface="Sniglet"/>
                <a:ea typeface="Sniglet"/>
                <a:cs typeface="Sniglet"/>
                <a:sym typeface="Sniglet"/>
              </a:defRPr>
            </a:lvl1pPr>
            <a:lvl2pPr lvl="1" rtl="0">
              <a:spcBef>
                <a:spcPts val="0"/>
              </a:spcBef>
              <a:spcAft>
                <a:spcPts val="0"/>
              </a:spcAft>
              <a:buClr>
                <a:schemeClr val="dk1"/>
              </a:buClr>
              <a:buSzPts val="2700"/>
              <a:buFont typeface="Sniglet"/>
              <a:buNone/>
              <a:defRPr sz="2700">
                <a:solidFill>
                  <a:schemeClr val="dk1"/>
                </a:solidFill>
                <a:latin typeface="Sniglet"/>
                <a:ea typeface="Sniglet"/>
                <a:cs typeface="Sniglet"/>
                <a:sym typeface="Sniglet"/>
              </a:defRPr>
            </a:lvl2pPr>
            <a:lvl3pPr lvl="2" rtl="0">
              <a:spcBef>
                <a:spcPts val="0"/>
              </a:spcBef>
              <a:spcAft>
                <a:spcPts val="0"/>
              </a:spcAft>
              <a:buClr>
                <a:schemeClr val="dk1"/>
              </a:buClr>
              <a:buSzPts val="2700"/>
              <a:buFont typeface="Sniglet"/>
              <a:buNone/>
              <a:defRPr sz="2700">
                <a:solidFill>
                  <a:schemeClr val="dk1"/>
                </a:solidFill>
                <a:latin typeface="Sniglet"/>
                <a:ea typeface="Sniglet"/>
                <a:cs typeface="Sniglet"/>
                <a:sym typeface="Sniglet"/>
              </a:defRPr>
            </a:lvl3pPr>
            <a:lvl4pPr lvl="3" rtl="0">
              <a:spcBef>
                <a:spcPts val="0"/>
              </a:spcBef>
              <a:spcAft>
                <a:spcPts val="0"/>
              </a:spcAft>
              <a:buClr>
                <a:schemeClr val="dk1"/>
              </a:buClr>
              <a:buSzPts val="2700"/>
              <a:buFont typeface="Sniglet"/>
              <a:buNone/>
              <a:defRPr sz="2700">
                <a:solidFill>
                  <a:schemeClr val="dk1"/>
                </a:solidFill>
                <a:latin typeface="Sniglet"/>
                <a:ea typeface="Sniglet"/>
                <a:cs typeface="Sniglet"/>
                <a:sym typeface="Sniglet"/>
              </a:defRPr>
            </a:lvl4pPr>
            <a:lvl5pPr lvl="4" rtl="0">
              <a:spcBef>
                <a:spcPts val="0"/>
              </a:spcBef>
              <a:spcAft>
                <a:spcPts val="0"/>
              </a:spcAft>
              <a:buClr>
                <a:schemeClr val="dk1"/>
              </a:buClr>
              <a:buSzPts val="2700"/>
              <a:buFont typeface="Sniglet"/>
              <a:buNone/>
              <a:defRPr sz="2700">
                <a:solidFill>
                  <a:schemeClr val="dk1"/>
                </a:solidFill>
                <a:latin typeface="Sniglet"/>
                <a:ea typeface="Sniglet"/>
                <a:cs typeface="Sniglet"/>
                <a:sym typeface="Sniglet"/>
              </a:defRPr>
            </a:lvl5pPr>
            <a:lvl6pPr lvl="5" rtl="0">
              <a:spcBef>
                <a:spcPts val="0"/>
              </a:spcBef>
              <a:spcAft>
                <a:spcPts val="0"/>
              </a:spcAft>
              <a:buClr>
                <a:schemeClr val="dk1"/>
              </a:buClr>
              <a:buSzPts val="2700"/>
              <a:buFont typeface="Sniglet"/>
              <a:buNone/>
              <a:defRPr sz="2700">
                <a:solidFill>
                  <a:schemeClr val="dk1"/>
                </a:solidFill>
                <a:latin typeface="Sniglet"/>
                <a:ea typeface="Sniglet"/>
                <a:cs typeface="Sniglet"/>
                <a:sym typeface="Sniglet"/>
              </a:defRPr>
            </a:lvl6pPr>
            <a:lvl7pPr lvl="6" rtl="0">
              <a:spcBef>
                <a:spcPts val="0"/>
              </a:spcBef>
              <a:spcAft>
                <a:spcPts val="0"/>
              </a:spcAft>
              <a:buClr>
                <a:schemeClr val="dk1"/>
              </a:buClr>
              <a:buSzPts val="2700"/>
              <a:buFont typeface="Sniglet"/>
              <a:buNone/>
              <a:defRPr sz="2700">
                <a:solidFill>
                  <a:schemeClr val="dk1"/>
                </a:solidFill>
                <a:latin typeface="Sniglet"/>
                <a:ea typeface="Sniglet"/>
                <a:cs typeface="Sniglet"/>
                <a:sym typeface="Sniglet"/>
              </a:defRPr>
            </a:lvl7pPr>
            <a:lvl8pPr lvl="7" rtl="0">
              <a:spcBef>
                <a:spcPts val="0"/>
              </a:spcBef>
              <a:spcAft>
                <a:spcPts val="0"/>
              </a:spcAft>
              <a:buClr>
                <a:schemeClr val="dk1"/>
              </a:buClr>
              <a:buSzPts val="2700"/>
              <a:buFont typeface="Sniglet"/>
              <a:buNone/>
              <a:defRPr sz="2700">
                <a:solidFill>
                  <a:schemeClr val="dk1"/>
                </a:solidFill>
                <a:latin typeface="Sniglet"/>
                <a:ea typeface="Sniglet"/>
                <a:cs typeface="Sniglet"/>
                <a:sym typeface="Sniglet"/>
              </a:defRPr>
            </a:lvl8pPr>
            <a:lvl9pPr lvl="8" rtl="0">
              <a:spcBef>
                <a:spcPts val="0"/>
              </a:spcBef>
              <a:spcAft>
                <a:spcPts val="0"/>
              </a:spcAft>
              <a:buClr>
                <a:schemeClr val="dk1"/>
              </a:buClr>
              <a:buSzPts val="2700"/>
              <a:buFont typeface="Sniglet"/>
              <a:buNone/>
              <a:defRPr sz="2700">
                <a:solidFill>
                  <a:schemeClr val="dk1"/>
                </a:solidFill>
                <a:latin typeface="Sniglet"/>
                <a:ea typeface="Sniglet"/>
                <a:cs typeface="Sniglet"/>
                <a:sym typeface="Sniglet"/>
              </a:defRPr>
            </a:lvl9pPr>
          </a:lstStyle>
          <a:p>
            <a:endParaRPr/>
          </a:p>
        </p:txBody>
      </p:sp>
      <p:sp>
        <p:nvSpPr>
          <p:cNvPr id="52" name="Google Shape;52;p13"/>
          <p:cNvSpPr txBox="1">
            <a:spLocks noGrp="1"/>
          </p:cNvSpPr>
          <p:nvPr>
            <p:ph type="body" idx="1"/>
          </p:nvPr>
        </p:nvSpPr>
        <p:spPr>
          <a:xfrm>
            <a:off x="311700" y="1152475"/>
            <a:ext cx="8520545" cy="3416345"/>
          </a:xfrm>
          <a:prstGeom prst="rect">
            <a:avLst/>
          </a:prstGeom>
          <a:noFill/>
          <a:ln>
            <a:noFill/>
          </a:ln>
        </p:spPr>
        <p:txBody>
          <a:bodyPr spcFirstLastPara="1" wrap="square" lIns="89950" tIns="89950" rIns="89950" bIns="89950" anchor="t" anchorCtr="0">
            <a:normAutofit/>
          </a:bodyPr>
          <a:lstStyle>
            <a:lvl1pPr marL="457200" lvl="0" indent="-342900" rtl="0">
              <a:lnSpc>
                <a:spcPct val="115000"/>
              </a:lnSpc>
              <a:spcBef>
                <a:spcPts val="0"/>
              </a:spcBef>
              <a:spcAft>
                <a:spcPts val="0"/>
              </a:spcAft>
              <a:buClr>
                <a:schemeClr val="dk2"/>
              </a:buClr>
              <a:buSzPts val="1800"/>
              <a:buFont typeface="Sniglet"/>
              <a:buChar char="●"/>
              <a:defRPr sz="1800">
                <a:solidFill>
                  <a:schemeClr val="dk2"/>
                </a:solidFill>
                <a:latin typeface="Sniglet"/>
                <a:ea typeface="Sniglet"/>
                <a:cs typeface="Sniglet"/>
                <a:sym typeface="Sniglet"/>
              </a:defRPr>
            </a:lvl1pPr>
            <a:lvl2pPr marL="914400" lvl="1" indent="-317500" rtl="0">
              <a:lnSpc>
                <a:spcPct val="115000"/>
              </a:lnSpc>
              <a:spcBef>
                <a:spcPts val="0"/>
              </a:spcBef>
              <a:spcAft>
                <a:spcPts val="0"/>
              </a:spcAft>
              <a:buClr>
                <a:schemeClr val="dk2"/>
              </a:buClr>
              <a:buSzPts val="1400"/>
              <a:buFont typeface="Sniglet"/>
              <a:buChar char="○"/>
              <a:defRPr sz="1400">
                <a:solidFill>
                  <a:schemeClr val="dk2"/>
                </a:solidFill>
                <a:latin typeface="Sniglet"/>
                <a:ea typeface="Sniglet"/>
                <a:cs typeface="Sniglet"/>
                <a:sym typeface="Sniglet"/>
              </a:defRPr>
            </a:lvl2pPr>
            <a:lvl3pPr marL="1371600" lvl="2" indent="-317500" rtl="0">
              <a:lnSpc>
                <a:spcPct val="115000"/>
              </a:lnSpc>
              <a:spcBef>
                <a:spcPts val="0"/>
              </a:spcBef>
              <a:spcAft>
                <a:spcPts val="0"/>
              </a:spcAft>
              <a:buClr>
                <a:schemeClr val="dk2"/>
              </a:buClr>
              <a:buSzPts val="1400"/>
              <a:buFont typeface="Sniglet"/>
              <a:buChar char="■"/>
              <a:defRPr sz="1400">
                <a:solidFill>
                  <a:schemeClr val="dk2"/>
                </a:solidFill>
                <a:latin typeface="Sniglet"/>
                <a:ea typeface="Sniglet"/>
                <a:cs typeface="Sniglet"/>
                <a:sym typeface="Sniglet"/>
              </a:defRPr>
            </a:lvl3pPr>
            <a:lvl4pPr marL="1828800" lvl="3" indent="-317500" rtl="0">
              <a:lnSpc>
                <a:spcPct val="115000"/>
              </a:lnSpc>
              <a:spcBef>
                <a:spcPts val="0"/>
              </a:spcBef>
              <a:spcAft>
                <a:spcPts val="0"/>
              </a:spcAft>
              <a:buClr>
                <a:schemeClr val="dk2"/>
              </a:buClr>
              <a:buSzPts val="1400"/>
              <a:buFont typeface="Sniglet"/>
              <a:buChar char="●"/>
              <a:defRPr sz="1400">
                <a:solidFill>
                  <a:schemeClr val="dk2"/>
                </a:solidFill>
                <a:latin typeface="Sniglet"/>
                <a:ea typeface="Sniglet"/>
                <a:cs typeface="Sniglet"/>
                <a:sym typeface="Sniglet"/>
              </a:defRPr>
            </a:lvl4pPr>
            <a:lvl5pPr marL="2286000" lvl="4" indent="-317500" rtl="0">
              <a:lnSpc>
                <a:spcPct val="115000"/>
              </a:lnSpc>
              <a:spcBef>
                <a:spcPts val="0"/>
              </a:spcBef>
              <a:spcAft>
                <a:spcPts val="0"/>
              </a:spcAft>
              <a:buClr>
                <a:schemeClr val="dk2"/>
              </a:buClr>
              <a:buSzPts val="1400"/>
              <a:buFont typeface="Sniglet"/>
              <a:buChar char="○"/>
              <a:defRPr sz="1400">
                <a:solidFill>
                  <a:schemeClr val="dk2"/>
                </a:solidFill>
                <a:latin typeface="Sniglet"/>
                <a:ea typeface="Sniglet"/>
                <a:cs typeface="Sniglet"/>
                <a:sym typeface="Sniglet"/>
              </a:defRPr>
            </a:lvl5pPr>
            <a:lvl6pPr marL="2743200" lvl="5" indent="-317500" rtl="0">
              <a:lnSpc>
                <a:spcPct val="115000"/>
              </a:lnSpc>
              <a:spcBef>
                <a:spcPts val="0"/>
              </a:spcBef>
              <a:spcAft>
                <a:spcPts val="0"/>
              </a:spcAft>
              <a:buClr>
                <a:schemeClr val="dk2"/>
              </a:buClr>
              <a:buSzPts val="1400"/>
              <a:buFont typeface="Sniglet"/>
              <a:buChar char="■"/>
              <a:defRPr sz="1400">
                <a:solidFill>
                  <a:schemeClr val="dk2"/>
                </a:solidFill>
                <a:latin typeface="Sniglet"/>
                <a:ea typeface="Sniglet"/>
                <a:cs typeface="Sniglet"/>
                <a:sym typeface="Sniglet"/>
              </a:defRPr>
            </a:lvl6pPr>
            <a:lvl7pPr marL="3200400" lvl="6" indent="-317500" rtl="0">
              <a:lnSpc>
                <a:spcPct val="115000"/>
              </a:lnSpc>
              <a:spcBef>
                <a:spcPts val="0"/>
              </a:spcBef>
              <a:spcAft>
                <a:spcPts val="0"/>
              </a:spcAft>
              <a:buClr>
                <a:schemeClr val="dk2"/>
              </a:buClr>
              <a:buSzPts val="1400"/>
              <a:buFont typeface="Sniglet"/>
              <a:buChar char="●"/>
              <a:defRPr sz="1400">
                <a:solidFill>
                  <a:schemeClr val="dk2"/>
                </a:solidFill>
                <a:latin typeface="Sniglet"/>
                <a:ea typeface="Sniglet"/>
                <a:cs typeface="Sniglet"/>
                <a:sym typeface="Sniglet"/>
              </a:defRPr>
            </a:lvl7pPr>
            <a:lvl8pPr marL="3657600" lvl="7" indent="-317500" rtl="0">
              <a:lnSpc>
                <a:spcPct val="115000"/>
              </a:lnSpc>
              <a:spcBef>
                <a:spcPts val="0"/>
              </a:spcBef>
              <a:spcAft>
                <a:spcPts val="0"/>
              </a:spcAft>
              <a:buClr>
                <a:schemeClr val="dk2"/>
              </a:buClr>
              <a:buSzPts val="1400"/>
              <a:buFont typeface="Sniglet"/>
              <a:buChar char="○"/>
              <a:defRPr sz="1400">
                <a:solidFill>
                  <a:schemeClr val="dk2"/>
                </a:solidFill>
                <a:latin typeface="Sniglet"/>
                <a:ea typeface="Sniglet"/>
                <a:cs typeface="Sniglet"/>
                <a:sym typeface="Sniglet"/>
              </a:defRPr>
            </a:lvl8pPr>
            <a:lvl9pPr marL="4114800" lvl="8" indent="-317500" rtl="0">
              <a:lnSpc>
                <a:spcPct val="115000"/>
              </a:lnSpc>
              <a:spcBef>
                <a:spcPts val="0"/>
              </a:spcBef>
              <a:spcAft>
                <a:spcPts val="0"/>
              </a:spcAft>
              <a:buClr>
                <a:schemeClr val="dk2"/>
              </a:buClr>
              <a:buSzPts val="1400"/>
              <a:buFont typeface="Sniglet"/>
              <a:buChar char="■"/>
              <a:defRPr sz="1400">
                <a:solidFill>
                  <a:schemeClr val="dk2"/>
                </a:solidFill>
                <a:latin typeface="Sniglet"/>
                <a:ea typeface="Sniglet"/>
                <a:cs typeface="Sniglet"/>
                <a:sym typeface="Sniglet"/>
              </a:defRPr>
            </a:lvl9pPr>
          </a:lstStyle>
          <a:p>
            <a:endParaRPr/>
          </a:p>
        </p:txBody>
      </p:sp>
      <p:sp>
        <p:nvSpPr>
          <p:cNvPr id="53" name="Google Shape;53;p13"/>
          <p:cNvSpPr txBox="1">
            <a:spLocks noGrp="1"/>
          </p:cNvSpPr>
          <p:nvPr>
            <p:ph type="sldNum" idx="12"/>
          </p:nvPr>
        </p:nvSpPr>
        <p:spPr>
          <a:xfrm>
            <a:off x="8472458" y="4663217"/>
            <a:ext cx="548794" cy="393519"/>
          </a:xfrm>
          <a:prstGeom prst="rect">
            <a:avLst/>
          </a:prstGeom>
          <a:noFill/>
          <a:ln>
            <a:noFill/>
          </a:ln>
        </p:spPr>
        <p:txBody>
          <a:bodyPr spcFirstLastPara="1" wrap="square" lIns="89950" tIns="89950" rIns="89950" bIns="89950" anchor="ctr" anchorCtr="0">
            <a:norm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png"/><Relationship Id="rId9" Type="http://schemas.openxmlformats.org/officeDocument/2006/relationships/image" Target="../media/image18.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26.png"/><Relationship Id="rId3" Type="http://schemas.openxmlformats.org/officeDocument/2006/relationships/image" Target="../media/image2.png"/><Relationship Id="rId7" Type="http://schemas.openxmlformats.org/officeDocument/2006/relationships/image" Target="../media/image5.png"/><Relationship Id="rId12"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4.png"/><Relationship Id="rId11" Type="http://schemas.openxmlformats.org/officeDocument/2006/relationships/image" Target="../media/image24.png"/><Relationship Id="rId5" Type="http://schemas.openxmlformats.org/officeDocument/2006/relationships/image" Target="../media/image3.png"/><Relationship Id="rId10" Type="http://schemas.openxmlformats.org/officeDocument/2006/relationships/image" Target="../media/image23.png"/><Relationship Id="rId4" Type="http://schemas.openxmlformats.org/officeDocument/2006/relationships/image" Target="../media/image1.png"/><Relationship Id="rId9"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3" Type="http://schemas.openxmlformats.org/officeDocument/2006/relationships/image" Target="../media/image1.png"/><Relationship Id="rId7" Type="http://schemas.openxmlformats.org/officeDocument/2006/relationships/image" Target="../media/image31.png"/><Relationship Id="rId12"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22.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png"/><Relationship Id="rId9" Type="http://schemas.openxmlformats.org/officeDocument/2006/relationships/image" Target="../media/image33.png"/></Relationships>
</file>

<file path=ppt/slides/_rels/slide6.xml.rels><?xml version="1.0" encoding="UTF-8" standalone="yes"?>
<Relationships xmlns="http://schemas.openxmlformats.org/package/2006/relationships"><Relationship Id="rId8" Type="http://schemas.openxmlformats.org/officeDocument/2006/relationships/hyperlink" Target="https://quizizz.com/join/quiz/647def0b1ff84d001d8c0064/start" TargetMode="External"/><Relationship Id="rId13" Type="http://schemas.openxmlformats.org/officeDocument/2006/relationships/image" Target="../media/image43.png"/><Relationship Id="rId18" Type="http://schemas.openxmlformats.org/officeDocument/2006/relationships/hyperlink" Target="https://www.bbc.co.uk/bitesize/guides/zrwtmfr/revision/2" TargetMode="External"/><Relationship Id="rId3" Type="http://schemas.openxmlformats.org/officeDocument/2006/relationships/image" Target="../media/image1.png"/><Relationship Id="rId7" Type="http://schemas.openxmlformats.org/officeDocument/2006/relationships/image" Target="../media/image40.png"/><Relationship Id="rId12" Type="http://schemas.openxmlformats.org/officeDocument/2006/relationships/hyperlink" Target="https://www.youtube.com/watch?v=loGTnwEH650" TargetMode="External"/><Relationship Id="rId17" Type="http://schemas.openxmlformats.org/officeDocument/2006/relationships/image" Target="../media/image46.png"/><Relationship Id="rId2" Type="http://schemas.openxmlformats.org/officeDocument/2006/relationships/notesSlide" Target="../notesSlides/notesSlide6.xml"/><Relationship Id="rId16" Type="http://schemas.openxmlformats.org/officeDocument/2006/relationships/hyperlink" Target="https://docs.google.com/document/d/1sME233S50rarZdIFnXhfa19u1umISlnth1xXsXr1xQ4/edit" TargetMode="External"/><Relationship Id="rId1" Type="http://schemas.openxmlformats.org/officeDocument/2006/relationships/slideLayout" Target="../slideLayouts/slideLayout11.xml"/><Relationship Id="rId6" Type="http://schemas.openxmlformats.org/officeDocument/2006/relationships/image" Target="../media/image39.png"/><Relationship Id="rId11" Type="http://schemas.openxmlformats.org/officeDocument/2006/relationships/image" Target="../media/image42.png"/><Relationship Id="rId5" Type="http://schemas.openxmlformats.org/officeDocument/2006/relationships/image" Target="../media/image38.png"/><Relationship Id="rId15" Type="http://schemas.openxmlformats.org/officeDocument/2006/relationships/image" Target="../media/image45.png"/><Relationship Id="rId10" Type="http://schemas.openxmlformats.org/officeDocument/2006/relationships/hyperlink" Target="https://quizlet.com/gb/808671133/unit-62-the-economic-climate-flash-cards/" TargetMode="External"/><Relationship Id="rId19" Type="http://schemas.openxmlformats.org/officeDocument/2006/relationships/image" Target="../media/image47.png"/><Relationship Id="rId4" Type="http://schemas.openxmlformats.org/officeDocument/2006/relationships/image" Target="../media/image2.png"/><Relationship Id="rId9" Type="http://schemas.openxmlformats.org/officeDocument/2006/relationships/image" Target="../media/image41.png"/><Relationship Id="rId14" Type="http://schemas.openxmlformats.org/officeDocument/2006/relationships/image" Target="../media/image44.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hyperlink" Target="https://quizizz.com/admin/quiz/5ec2fde728ea4d001b4e5bc0?source=quiz_share" TargetMode="External"/><Relationship Id="rId5" Type="http://schemas.openxmlformats.org/officeDocument/2006/relationships/hyperlink" Target="https://youtu.be/XwsbL4GF2RA" TargetMode="Externa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99" name="Google Shape;99;p25"/>
          <p:cNvPicPr preferRelativeResize="0"/>
          <p:nvPr/>
        </p:nvPicPr>
        <p:blipFill>
          <a:blip r:embed="rId3">
            <a:alphaModFix/>
          </a:blip>
          <a:stretch>
            <a:fillRect/>
          </a:stretch>
        </p:blipFill>
        <p:spPr>
          <a:xfrm>
            <a:off x="6985321" y="4252487"/>
            <a:ext cx="999772" cy="883376"/>
          </a:xfrm>
          <a:prstGeom prst="rect">
            <a:avLst/>
          </a:prstGeom>
          <a:noFill/>
          <a:ln w="9525" cap="flat" cmpd="sng">
            <a:solidFill>
              <a:schemeClr val="dk2"/>
            </a:solidFill>
            <a:prstDash val="solid"/>
            <a:round/>
            <a:headEnd type="none" w="sm" len="sm"/>
            <a:tailEnd type="none" w="sm" len="sm"/>
          </a:ln>
        </p:spPr>
      </p:pic>
      <p:pic>
        <p:nvPicPr>
          <p:cNvPr id="100" name="Google Shape;100;p25"/>
          <p:cNvPicPr preferRelativeResize="0"/>
          <p:nvPr/>
        </p:nvPicPr>
        <p:blipFill>
          <a:blip r:embed="rId4">
            <a:alphaModFix/>
          </a:blip>
          <a:stretch>
            <a:fillRect/>
          </a:stretch>
        </p:blipFill>
        <p:spPr>
          <a:xfrm>
            <a:off x="115113" y="406964"/>
            <a:ext cx="3754560" cy="1752005"/>
          </a:xfrm>
          <a:prstGeom prst="rect">
            <a:avLst/>
          </a:prstGeom>
          <a:noFill/>
          <a:ln>
            <a:noFill/>
          </a:ln>
        </p:spPr>
      </p:pic>
      <p:sp>
        <p:nvSpPr>
          <p:cNvPr id="101" name="Google Shape;101;p25"/>
          <p:cNvSpPr/>
          <p:nvPr/>
        </p:nvSpPr>
        <p:spPr>
          <a:xfrm>
            <a:off x="0" y="0"/>
            <a:ext cx="7985100" cy="318300"/>
          </a:xfrm>
          <a:prstGeom prst="rect">
            <a:avLst/>
          </a:prstGeom>
          <a:solidFill>
            <a:srgbClr val="8E7CC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n-GB">
                <a:latin typeface="Sniglet"/>
                <a:ea typeface="Sniglet"/>
                <a:cs typeface="Sniglet"/>
                <a:sym typeface="Sniglet"/>
              </a:rPr>
              <a:t>5</a:t>
            </a:r>
            <a:r>
              <a:rPr lang="en-GB" sz="1400">
                <a:latin typeface="Sniglet"/>
                <a:ea typeface="Sniglet"/>
                <a:cs typeface="Sniglet"/>
                <a:sym typeface="Sniglet"/>
              </a:rPr>
              <a:t>.1 The Role of </a:t>
            </a:r>
            <a:r>
              <a:rPr lang="en-GB">
                <a:latin typeface="Sniglet"/>
                <a:ea typeface="Sniglet"/>
                <a:cs typeface="Sniglet"/>
                <a:sym typeface="Sniglet"/>
              </a:rPr>
              <a:t>the Finance Function  </a:t>
            </a:r>
            <a:endParaRPr sz="1400">
              <a:latin typeface="Sniglet"/>
              <a:ea typeface="Sniglet"/>
              <a:cs typeface="Sniglet"/>
              <a:sym typeface="Sniglet"/>
            </a:endParaRPr>
          </a:p>
        </p:txBody>
      </p:sp>
      <p:graphicFrame>
        <p:nvGraphicFramePr>
          <p:cNvPr id="102" name="Google Shape;102;p25"/>
          <p:cNvGraphicFramePr/>
          <p:nvPr/>
        </p:nvGraphicFramePr>
        <p:xfrm>
          <a:off x="7985050" y="-1735"/>
          <a:ext cx="1158850" cy="3655790"/>
        </p:xfrm>
        <a:graphic>
          <a:graphicData uri="http://schemas.openxmlformats.org/drawingml/2006/table">
            <a:tbl>
              <a:tblPr>
                <a:noFill/>
                <a:tableStyleId>{72DD1E0E-B76F-49D5-A3CE-C4B7349586B3}</a:tableStyleId>
              </a:tblPr>
              <a:tblGrid>
                <a:gridCol w="506850">
                  <a:extLst>
                    <a:ext uri="{9D8B030D-6E8A-4147-A177-3AD203B41FA5}">
                      <a16:colId xmlns:a16="http://schemas.microsoft.com/office/drawing/2014/main" val="20000"/>
                    </a:ext>
                  </a:extLst>
                </a:gridCol>
                <a:gridCol w="652000">
                  <a:extLst>
                    <a:ext uri="{9D8B030D-6E8A-4147-A177-3AD203B41FA5}">
                      <a16:colId xmlns:a16="http://schemas.microsoft.com/office/drawing/2014/main" val="20001"/>
                    </a:ext>
                  </a:extLst>
                </a:gridCol>
              </a:tblGrid>
              <a:tr h="321350">
                <a:tc gridSpan="2">
                  <a:txBody>
                    <a:bodyPr/>
                    <a:lstStyle/>
                    <a:p>
                      <a:pPr marL="0" lvl="0" indent="0" algn="ctr" rtl="0">
                        <a:spcBef>
                          <a:spcPts val="0"/>
                        </a:spcBef>
                        <a:spcAft>
                          <a:spcPts val="0"/>
                        </a:spcAft>
                        <a:buNone/>
                      </a:pPr>
                      <a:r>
                        <a:rPr lang="en-GB" sz="1000">
                          <a:latin typeface="Sniglet"/>
                          <a:ea typeface="Sniglet"/>
                          <a:cs typeface="Sniglet"/>
                          <a:sym typeface="Sniglet"/>
                        </a:rPr>
                        <a:t>Key Words</a:t>
                      </a:r>
                      <a:endParaRPr sz="1000">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rgbClr val="FFF2CC"/>
                    </a:solidFill>
                  </a:tcPr>
                </a:tc>
                <a:tc hMerge="1">
                  <a:txBody>
                    <a:bodyPr/>
                    <a:lstStyle/>
                    <a:p>
                      <a:endParaRPr lang="en-US"/>
                    </a:p>
                  </a:txBody>
                  <a:tcPr/>
                </a:tc>
                <a:extLst>
                  <a:ext uri="{0D108BD9-81ED-4DB2-BD59-A6C34878D82A}">
                    <a16:rowId xmlns:a16="http://schemas.microsoft.com/office/drawing/2014/main" val="10000"/>
                  </a:ext>
                </a:extLst>
              </a:tr>
              <a:tr h="887650">
                <a:tc gridSpan="2">
                  <a:txBody>
                    <a:bodyPr/>
                    <a:lstStyle/>
                    <a:p>
                      <a:pPr marL="0" lvl="0" indent="0" algn="ctr" rtl="0">
                        <a:lnSpc>
                          <a:spcPct val="115000"/>
                        </a:lnSpc>
                        <a:spcBef>
                          <a:spcPts val="1200"/>
                        </a:spcBef>
                        <a:spcAft>
                          <a:spcPts val="0"/>
                        </a:spcAft>
                        <a:buClr>
                          <a:schemeClr val="dk1"/>
                        </a:buClr>
                        <a:buSzPts val="1100"/>
                        <a:buFont typeface="Arial"/>
                        <a:buNone/>
                      </a:pPr>
                      <a:r>
                        <a:rPr lang="en-GB" sz="800">
                          <a:solidFill>
                            <a:srgbClr val="FF9900"/>
                          </a:solidFill>
                          <a:latin typeface="Sniglet"/>
                          <a:ea typeface="Sniglet"/>
                          <a:cs typeface="Sniglet"/>
                          <a:sym typeface="Sniglet"/>
                        </a:rPr>
                        <a:t>Finance</a:t>
                      </a:r>
                      <a:endParaRPr sz="800">
                        <a:solidFill>
                          <a:srgbClr val="FF9900"/>
                        </a:solidFill>
                        <a:latin typeface="Sniglet"/>
                        <a:ea typeface="Sniglet"/>
                        <a:cs typeface="Sniglet"/>
                        <a:sym typeface="Sniglet"/>
                      </a:endParaRPr>
                    </a:p>
                    <a:p>
                      <a:pPr marL="0" lvl="0" indent="0" algn="ctr" rtl="0">
                        <a:lnSpc>
                          <a:spcPct val="115000"/>
                        </a:lnSpc>
                        <a:spcBef>
                          <a:spcPts val="1200"/>
                        </a:spcBef>
                        <a:spcAft>
                          <a:spcPts val="0"/>
                        </a:spcAft>
                        <a:buNone/>
                      </a:pPr>
                      <a:r>
                        <a:rPr lang="en-GB" sz="800">
                          <a:solidFill>
                            <a:schemeClr val="dk1"/>
                          </a:solidFill>
                          <a:latin typeface="Sniglet"/>
                          <a:ea typeface="Sniglet"/>
                          <a:cs typeface="Sniglet"/>
                          <a:sym typeface="Sniglet"/>
                        </a:rPr>
                        <a:t>Money raised and used by a business</a:t>
                      </a:r>
                      <a:endParaRPr sz="600">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rgbClr val="D9D2E9"/>
                    </a:solidFill>
                  </a:tcPr>
                </a:tc>
                <a:tc hMerge="1">
                  <a:txBody>
                    <a:bodyPr/>
                    <a:lstStyle/>
                    <a:p>
                      <a:endParaRPr lang="en-US"/>
                    </a:p>
                  </a:txBody>
                  <a:tcPr/>
                </a:tc>
                <a:extLst>
                  <a:ext uri="{0D108BD9-81ED-4DB2-BD59-A6C34878D82A}">
                    <a16:rowId xmlns:a16="http://schemas.microsoft.com/office/drawing/2014/main" val="10001"/>
                  </a:ext>
                </a:extLst>
              </a:tr>
              <a:tr h="952375">
                <a:tc gridSpan="2">
                  <a:txBody>
                    <a:bodyPr/>
                    <a:lstStyle/>
                    <a:p>
                      <a:pPr marL="0" lvl="0" indent="0" algn="ctr" rtl="0">
                        <a:lnSpc>
                          <a:spcPct val="115000"/>
                        </a:lnSpc>
                        <a:spcBef>
                          <a:spcPts val="1200"/>
                        </a:spcBef>
                        <a:spcAft>
                          <a:spcPts val="0"/>
                        </a:spcAft>
                        <a:buClr>
                          <a:schemeClr val="dk1"/>
                        </a:buClr>
                        <a:buSzPts val="1100"/>
                        <a:buFont typeface="Arial"/>
                        <a:buNone/>
                      </a:pPr>
                      <a:r>
                        <a:rPr lang="en-GB" sz="800">
                          <a:solidFill>
                            <a:srgbClr val="FF9900"/>
                          </a:solidFill>
                          <a:latin typeface="Sniglet"/>
                          <a:ea typeface="Sniglet"/>
                          <a:cs typeface="Sniglet"/>
                          <a:sym typeface="Sniglet"/>
                        </a:rPr>
                        <a:t>Finance Function</a:t>
                      </a:r>
                      <a:endParaRPr sz="800">
                        <a:solidFill>
                          <a:srgbClr val="FF9900"/>
                        </a:solidFill>
                        <a:latin typeface="Sniglet"/>
                        <a:ea typeface="Sniglet"/>
                        <a:cs typeface="Sniglet"/>
                        <a:sym typeface="Sniglet"/>
                      </a:endParaRPr>
                    </a:p>
                    <a:p>
                      <a:pPr marL="0" lvl="0" indent="0" algn="ctr" rtl="0">
                        <a:lnSpc>
                          <a:spcPct val="115000"/>
                        </a:lnSpc>
                        <a:spcBef>
                          <a:spcPts val="1200"/>
                        </a:spcBef>
                        <a:spcAft>
                          <a:spcPts val="0"/>
                        </a:spcAft>
                        <a:buClr>
                          <a:schemeClr val="dk1"/>
                        </a:buClr>
                        <a:buSzPts val="1100"/>
                        <a:buFont typeface="Arial"/>
                        <a:buNone/>
                      </a:pPr>
                      <a:r>
                        <a:rPr lang="en-GB" sz="700">
                          <a:solidFill>
                            <a:schemeClr val="dk1"/>
                          </a:solidFill>
                          <a:latin typeface="Sniglet"/>
                          <a:ea typeface="Sniglet"/>
                          <a:cs typeface="Sniglet"/>
                          <a:sym typeface="Sniglet"/>
                        </a:rPr>
                        <a:t>The area of business that provides financial information such as budgets and cash flow forecasts to support planning and decision making </a:t>
                      </a:r>
                      <a:endParaRPr sz="800">
                        <a:solidFill>
                          <a:srgbClr val="FF9900"/>
                        </a:solidFill>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rgbClr val="D9D2E9"/>
                    </a:solidFill>
                  </a:tcPr>
                </a:tc>
                <a:tc hMerge="1">
                  <a:txBody>
                    <a:bodyPr/>
                    <a:lstStyle/>
                    <a:p>
                      <a:endParaRPr lang="en-US"/>
                    </a:p>
                  </a:txBody>
                  <a:tcPr/>
                </a:tc>
                <a:extLst>
                  <a:ext uri="{0D108BD9-81ED-4DB2-BD59-A6C34878D82A}">
                    <a16:rowId xmlns:a16="http://schemas.microsoft.com/office/drawing/2014/main" val="10002"/>
                  </a:ext>
                </a:extLst>
              </a:tr>
              <a:tr h="1167775">
                <a:tc gridSpan="2">
                  <a:txBody>
                    <a:bodyPr/>
                    <a:lstStyle/>
                    <a:p>
                      <a:pPr marL="0" lvl="0" indent="0" algn="ctr" rtl="0">
                        <a:lnSpc>
                          <a:spcPct val="115000"/>
                        </a:lnSpc>
                        <a:spcBef>
                          <a:spcPts val="1200"/>
                        </a:spcBef>
                        <a:spcAft>
                          <a:spcPts val="0"/>
                        </a:spcAft>
                        <a:buClr>
                          <a:schemeClr val="dk1"/>
                        </a:buClr>
                        <a:buSzPts val="1100"/>
                        <a:buFont typeface="Arial"/>
                        <a:buNone/>
                      </a:pPr>
                      <a:r>
                        <a:rPr lang="en-GB" sz="800">
                          <a:solidFill>
                            <a:srgbClr val="FF9900"/>
                          </a:solidFill>
                          <a:latin typeface="Sniglet"/>
                          <a:ea typeface="Sniglet"/>
                          <a:cs typeface="Sniglet"/>
                          <a:sym typeface="Sniglet"/>
                        </a:rPr>
                        <a:t>Financial Information</a:t>
                      </a:r>
                      <a:endParaRPr sz="800">
                        <a:solidFill>
                          <a:srgbClr val="FF9900"/>
                        </a:solidFill>
                        <a:latin typeface="Sniglet"/>
                        <a:ea typeface="Sniglet"/>
                        <a:cs typeface="Sniglet"/>
                        <a:sym typeface="Sniglet"/>
                      </a:endParaRPr>
                    </a:p>
                    <a:p>
                      <a:pPr marL="0" lvl="0" indent="0" algn="ctr" rtl="0">
                        <a:lnSpc>
                          <a:spcPct val="115000"/>
                        </a:lnSpc>
                        <a:spcBef>
                          <a:spcPts val="1200"/>
                        </a:spcBef>
                        <a:spcAft>
                          <a:spcPts val="0"/>
                        </a:spcAft>
                        <a:buClr>
                          <a:schemeClr val="dk1"/>
                        </a:buClr>
                        <a:buSzPts val="1100"/>
                        <a:buFont typeface="Arial"/>
                        <a:buNone/>
                      </a:pPr>
                      <a:r>
                        <a:rPr lang="en-GB" sz="700">
                          <a:solidFill>
                            <a:schemeClr val="dk1"/>
                          </a:solidFill>
                          <a:latin typeface="Sniglet"/>
                          <a:ea typeface="Sniglet"/>
                          <a:cs typeface="Sniglet"/>
                          <a:sym typeface="Sniglet"/>
                        </a:rPr>
                        <a:t>Includes details of profit, loss, cash flow, profit margin, average rate of return.</a:t>
                      </a:r>
                      <a:endParaRPr sz="700">
                        <a:solidFill>
                          <a:schemeClr val="dk1"/>
                        </a:solidFill>
                        <a:latin typeface="Sniglet"/>
                        <a:ea typeface="Sniglet"/>
                        <a:cs typeface="Sniglet"/>
                        <a:sym typeface="Sniglet"/>
                      </a:endParaRPr>
                    </a:p>
                    <a:p>
                      <a:pPr marL="0" lvl="0" indent="0" algn="ctr" rtl="0">
                        <a:lnSpc>
                          <a:spcPct val="115000"/>
                        </a:lnSpc>
                        <a:spcBef>
                          <a:spcPts val="1200"/>
                        </a:spcBef>
                        <a:spcAft>
                          <a:spcPts val="0"/>
                        </a:spcAft>
                        <a:buNone/>
                      </a:pPr>
                      <a:endParaRPr sz="700">
                        <a:solidFill>
                          <a:srgbClr val="FF9900"/>
                        </a:solidFill>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rgbClr val="D9D2E9"/>
                    </a:solidFill>
                  </a:tcPr>
                </a:tc>
                <a:tc hMerge="1">
                  <a:txBody>
                    <a:bodyPr/>
                    <a:lstStyle/>
                    <a:p>
                      <a:endParaRPr lang="en-US"/>
                    </a:p>
                  </a:txBody>
                  <a:tcPr/>
                </a:tc>
                <a:extLst>
                  <a:ext uri="{0D108BD9-81ED-4DB2-BD59-A6C34878D82A}">
                    <a16:rowId xmlns:a16="http://schemas.microsoft.com/office/drawing/2014/main" val="10003"/>
                  </a:ext>
                </a:extLst>
              </a:tr>
            </a:tbl>
          </a:graphicData>
        </a:graphic>
      </p:graphicFrame>
      <p:pic>
        <p:nvPicPr>
          <p:cNvPr id="103" name="Google Shape;103;p25"/>
          <p:cNvPicPr preferRelativeResize="0"/>
          <p:nvPr/>
        </p:nvPicPr>
        <p:blipFill>
          <a:blip r:embed="rId4">
            <a:alphaModFix/>
          </a:blip>
          <a:stretch>
            <a:fillRect/>
          </a:stretch>
        </p:blipFill>
        <p:spPr>
          <a:xfrm>
            <a:off x="115125" y="2338700"/>
            <a:ext cx="3754550" cy="1835300"/>
          </a:xfrm>
          <a:prstGeom prst="rect">
            <a:avLst/>
          </a:prstGeom>
          <a:noFill/>
          <a:ln>
            <a:noFill/>
          </a:ln>
        </p:spPr>
      </p:pic>
      <p:pic>
        <p:nvPicPr>
          <p:cNvPr id="104" name="Google Shape;104;p25"/>
          <p:cNvPicPr preferRelativeResize="0"/>
          <p:nvPr/>
        </p:nvPicPr>
        <p:blipFill>
          <a:blip r:embed="rId4">
            <a:alphaModFix/>
          </a:blip>
          <a:stretch>
            <a:fillRect/>
          </a:stretch>
        </p:blipFill>
        <p:spPr>
          <a:xfrm>
            <a:off x="4115425" y="2338700"/>
            <a:ext cx="3754550" cy="1835300"/>
          </a:xfrm>
          <a:prstGeom prst="rect">
            <a:avLst/>
          </a:prstGeom>
          <a:noFill/>
          <a:ln>
            <a:noFill/>
          </a:ln>
        </p:spPr>
      </p:pic>
      <p:sp>
        <p:nvSpPr>
          <p:cNvPr id="105" name="Google Shape;105;p25"/>
          <p:cNvSpPr/>
          <p:nvPr/>
        </p:nvSpPr>
        <p:spPr>
          <a:xfrm>
            <a:off x="1397079" y="4243541"/>
            <a:ext cx="1397100" cy="901200"/>
          </a:xfrm>
          <a:prstGeom prst="rect">
            <a:avLst/>
          </a:prstGeom>
          <a:solidFill>
            <a:srgbClr val="D9D2E9"/>
          </a:solidFill>
          <a:ln w="9525" cap="flat" cmpd="sng">
            <a:solidFill>
              <a:schemeClr val="dk2"/>
            </a:solidFill>
            <a:prstDash val="solid"/>
            <a:round/>
            <a:headEnd type="none" w="sm" len="sm"/>
            <a:tailEnd type="none" w="sm" len="sm"/>
          </a:ln>
        </p:spPr>
        <p:txBody>
          <a:bodyPr spcFirstLastPara="1" wrap="square" lIns="72850" tIns="72850" rIns="72850" bIns="72850" anchor="t" anchorCtr="0">
            <a:noAutofit/>
          </a:bodyPr>
          <a:lstStyle/>
          <a:p>
            <a:pPr marL="0" lvl="0" indent="0" algn="ctr" rtl="0">
              <a:spcBef>
                <a:spcPts val="0"/>
              </a:spcBef>
              <a:spcAft>
                <a:spcPts val="0"/>
              </a:spcAft>
              <a:buNone/>
            </a:pPr>
            <a:r>
              <a:rPr lang="en-GB" sz="800">
                <a:latin typeface="Sniglet"/>
                <a:ea typeface="Sniglet"/>
                <a:cs typeface="Sniglet"/>
                <a:sym typeface="Sniglet"/>
              </a:rPr>
              <a:t>Quizlet</a:t>
            </a:r>
            <a:endParaRPr sz="800">
              <a:latin typeface="Sniglet"/>
              <a:ea typeface="Sniglet"/>
              <a:cs typeface="Sniglet"/>
              <a:sym typeface="Sniglet"/>
            </a:endParaRPr>
          </a:p>
          <a:p>
            <a:pPr marL="0" lvl="0" indent="0" algn="ctr" rtl="0">
              <a:spcBef>
                <a:spcPts val="0"/>
              </a:spcBef>
              <a:spcAft>
                <a:spcPts val="0"/>
              </a:spcAft>
              <a:buNone/>
            </a:pPr>
            <a:endParaRPr sz="800">
              <a:latin typeface="Sniglet"/>
              <a:ea typeface="Sniglet"/>
              <a:cs typeface="Sniglet"/>
              <a:sym typeface="Sniglet"/>
            </a:endParaRPr>
          </a:p>
        </p:txBody>
      </p:sp>
      <p:sp>
        <p:nvSpPr>
          <p:cNvPr id="106" name="Google Shape;106;p25"/>
          <p:cNvSpPr/>
          <p:nvPr/>
        </p:nvSpPr>
        <p:spPr>
          <a:xfrm>
            <a:off x="2794158" y="4243541"/>
            <a:ext cx="1397100" cy="901200"/>
          </a:xfrm>
          <a:prstGeom prst="rect">
            <a:avLst/>
          </a:prstGeom>
          <a:solidFill>
            <a:srgbClr val="FFF2CC"/>
          </a:solidFill>
          <a:ln w="9525" cap="flat" cmpd="sng">
            <a:solidFill>
              <a:schemeClr val="dk2"/>
            </a:solidFill>
            <a:prstDash val="solid"/>
            <a:round/>
            <a:headEnd type="none" w="sm" len="sm"/>
            <a:tailEnd type="none" w="sm" len="sm"/>
          </a:ln>
        </p:spPr>
        <p:txBody>
          <a:bodyPr spcFirstLastPara="1" wrap="square" lIns="72850" tIns="72850" rIns="72850" bIns="72850" anchor="t" anchorCtr="0">
            <a:noAutofit/>
          </a:bodyPr>
          <a:lstStyle/>
          <a:p>
            <a:pPr marL="0" lvl="0" indent="0" algn="ctr" rtl="0">
              <a:spcBef>
                <a:spcPts val="0"/>
              </a:spcBef>
              <a:spcAft>
                <a:spcPts val="0"/>
              </a:spcAft>
              <a:buClr>
                <a:schemeClr val="dk1"/>
              </a:buClr>
              <a:buSzPts val="900"/>
              <a:buFont typeface="Arial"/>
              <a:buNone/>
            </a:pPr>
            <a:r>
              <a:rPr lang="en-GB" sz="800">
                <a:solidFill>
                  <a:schemeClr val="dk1"/>
                </a:solidFill>
                <a:latin typeface="Sniglet"/>
                <a:ea typeface="Sniglet"/>
                <a:cs typeface="Sniglet"/>
                <a:sym typeface="Sniglet"/>
              </a:rPr>
              <a:t>Exam Style Question</a:t>
            </a:r>
            <a:endParaRPr sz="800">
              <a:solidFill>
                <a:schemeClr val="dk1"/>
              </a:solidFill>
              <a:latin typeface="Sniglet"/>
              <a:ea typeface="Sniglet"/>
              <a:cs typeface="Sniglet"/>
              <a:sym typeface="Sniglet"/>
            </a:endParaRPr>
          </a:p>
          <a:p>
            <a:pPr marL="0" lvl="0" indent="0" algn="l" rtl="0">
              <a:spcBef>
                <a:spcPts val="0"/>
              </a:spcBef>
              <a:spcAft>
                <a:spcPts val="0"/>
              </a:spcAft>
              <a:buNone/>
            </a:pPr>
            <a:endParaRPr sz="1100"/>
          </a:p>
        </p:txBody>
      </p:sp>
      <p:sp>
        <p:nvSpPr>
          <p:cNvPr id="107" name="Google Shape;107;p25"/>
          <p:cNvSpPr/>
          <p:nvPr/>
        </p:nvSpPr>
        <p:spPr>
          <a:xfrm>
            <a:off x="4191237" y="4243541"/>
            <a:ext cx="1397100" cy="901200"/>
          </a:xfrm>
          <a:prstGeom prst="rect">
            <a:avLst/>
          </a:prstGeom>
          <a:solidFill>
            <a:srgbClr val="D9D2E9"/>
          </a:solidFill>
          <a:ln w="9525" cap="flat" cmpd="sng">
            <a:solidFill>
              <a:schemeClr val="dk2"/>
            </a:solidFill>
            <a:prstDash val="solid"/>
            <a:round/>
            <a:headEnd type="none" w="sm" len="sm"/>
            <a:tailEnd type="none" w="sm" len="sm"/>
          </a:ln>
        </p:spPr>
        <p:txBody>
          <a:bodyPr spcFirstLastPara="1" wrap="square" lIns="72850" tIns="72850" rIns="72850" bIns="72850" anchor="t" anchorCtr="0">
            <a:noAutofit/>
          </a:bodyPr>
          <a:lstStyle/>
          <a:p>
            <a:pPr marL="0" lvl="0" indent="0" algn="ctr" rtl="0">
              <a:spcBef>
                <a:spcPts val="0"/>
              </a:spcBef>
              <a:spcAft>
                <a:spcPts val="0"/>
              </a:spcAft>
              <a:buClr>
                <a:schemeClr val="dk1"/>
              </a:buClr>
              <a:buSzPts val="900"/>
              <a:buFont typeface="Arial"/>
              <a:buNone/>
            </a:pPr>
            <a:r>
              <a:rPr lang="en-GB" sz="800">
                <a:solidFill>
                  <a:schemeClr val="dk1"/>
                </a:solidFill>
                <a:latin typeface="Sniglet"/>
                <a:ea typeface="Sniglet"/>
                <a:cs typeface="Sniglet"/>
                <a:sym typeface="Sniglet"/>
              </a:rPr>
              <a:t>Video Links</a:t>
            </a:r>
            <a:endParaRPr sz="800">
              <a:solidFill>
                <a:schemeClr val="dk1"/>
              </a:solidFill>
              <a:latin typeface="Sniglet"/>
              <a:ea typeface="Sniglet"/>
              <a:cs typeface="Sniglet"/>
              <a:sym typeface="Sniglet"/>
            </a:endParaRPr>
          </a:p>
          <a:p>
            <a:pPr marL="0" lvl="0" indent="0" algn="l" rtl="0">
              <a:spcBef>
                <a:spcPts val="0"/>
              </a:spcBef>
              <a:spcAft>
                <a:spcPts val="0"/>
              </a:spcAft>
              <a:buNone/>
            </a:pPr>
            <a:endParaRPr sz="1100"/>
          </a:p>
        </p:txBody>
      </p:sp>
      <p:sp>
        <p:nvSpPr>
          <p:cNvPr id="108" name="Google Shape;108;p25"/>
          <p:cNvSpPr/>
          <p:nvPr/>
        </p:nvSpPr>
        <p:spPr>
          <a:xfrm>
            <a:off x="5588316" y="4243485"/>
            <a:ext cx="1397100" cy="901200"/>
          </a:xfrm>
          <a:prstGeom prst="rect">
            <a:avLst/>
          </a:prstGeom>
          <a:solidFill>
            <a:srgbClr val="FFF2CC"/>
          </a:solidFill>
          <a:ln w="9525" cap="flat" cmpd="sng">
            <a:solidFill>
              <a:schemeClr val="dk2"/>
            </a:solidFill>
            <a:prstDash val="solid"/>
            <a:round/>
            <a:headEnd type="none" w="sm" len="sm"/>
            <a:tailEnd type="none" w="sm" len="sm"/>
          </a:ln>
        </p:spPr>
        <p:txBody>
          <a:bodyPr spcFirstLastPara="1" wrap="square" lIns="72850" tIns="72850" rIns="72850" bIns="72850" anchor="t" anchorCtr="0">
            <a:noAutofit/>
          </a:bodyPr>
          <a:lstStyle/>
          <a:p>
            <a:pPr marL="0" lvl="0" indent="0" algn="ctr" rtl="0">
              <a:spcBef>
                <a:spcPts val="0"/>
              </a:spcBef>
              <a:spcAft>
                <a:spcPts val="0"/>
              </a:spcAft>
              <a:buClr>
                <a:schemeClr val="dk1"/>
              </a:buClr>
              <a:buSzPts val="900"/>
              <a:buFont typeface="Arial"/>
              <a:buNone/>
            </a:pPr>
            <a:r>
              <a:rPr lang="en-GB" sz="800">
                <a:solidFill>
                  <a:schemeClr val="dk1"/>
                </a:solidFill>
                <a:latin typeface="Sniglet"/>
                <a:ea typeface="Sniglet"/>
                <a:cs typeface="Sniglet"/>
                <a:sym typeface="Sniglet"/>
              </a:rPr>
              <a:t>Extended Reading</a:t>
            </a:r>
            <a:endParaRPr sz="800">
              <a:solidFill>
                <a:schemeClr val="dk1"/>
              </a:solidFill>
              <a:latin typeface="Sniglet"/>
              <a:ea typeface="Sniglet"/>
              <a:cs typeface="Sniglet"/>
              <a:sym typeface="Sniglet"/>
            </a:endParaRPr>
          </a:p>
          <a:p>
            <a:pPr marL="0" lvl="0" indent="0" algn="l" rtl="0">
              <a:spcBef>
                <a:spcPts val="0"/>
              </a:spcBef>
              <a:spcAft>
                <a:spcPts val="0"/>
              </a:spcAft>
              <a:buNone/>
            </a:pPr>
            <a:endParaRPr sz="1100"/>
          </a:p>
        </p:txBody>
      </p:sp>
      <p:sp>
        <p:nvSpPr>
          <p:cNvPr id="109" name="Google Shape;109;p25"/>
          <p:cNvSpPr/>
          <p:nvPr/>
        </p:nvSpPr>
        <p:spPr>
          <a:xfrm>
            <a:off x="93026" y="407041"/>
            <a:ext cx="1404600" cy="318300"/>
          </a:xfrm>
          <a:prstGeom prst="rect">
            <a:avLst/>
          </a:prstGeom>
          <a:solidFill>
            <a:srgbClr val="8E7CC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n-GB" sz="1000">
                <a:latin typeface="Sniglet"/>
                <a:ea typeface="Sniglet"/>
                <a:cs typeface="Sniglet"/>
                <a:sym typeface="Sniglet"/>
              </a:rPr>
              <a:t>The Finance Function</a:t>
            </a:r>
            <a:endParaRPr sz="1000">
              <a:latin typeface="Sniglet"/>
              <a:ea typeface="Sniglet"/>
              <a:cs typeface="Sniglet"/>
              <a:sym typeface="Sniglet"/>
            </a:endParaRPr>
          </a:p>
        </p:txBody>
      </p:sp>
      <p:sp>
        <p:nvSpPr>
          <p:cNvPr id="110" name="Google Shape;110;p25"/>
          <p:cNvSpPr/>
          <p:nvPr/>
        </p:nvSpPr>
        <p:spPr>
          <a:xfrm>
            <a:off x="4039048" y="407050"/>
            <a:ext cx="3216000" cy="318300"/>
          </a:xfrm>
          <a:prstGeom prst="rect">
            <a:avLst/>
          </a:prstGeom>
          <a:solidFill>
            <a:srgbClr val="8E7CC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n-GB" sz="1000">
                <a:latin typeface="Sniglet"/>
                <a:ea typeface="Sniglet"/>
                <a:cs typeface="Sniglet"/>
                <a:sym typeface="Sniglet"/>
              </a:rPr>
              <a:t>When will financial information be useful in business decision making?</a:t>
            </a:r>
            <a:endParaRPr sz="1000">
              <a:latin typeface="Sniglet"/>
              <a:ea typeface="Sniglet"/>
              <a:cs typeface="Sniglet"/>
              <a:sym typeface="Sniglet"/>
            </a:endParaRPr>
          </a:p>
        </p:txBody>
      </p:sp>
      <p:sp>
        <p:nvSpPr>
          <p:cNvPr id="111" name="Google Shape;111;p25"/>
          <p:cNvSpPr/>
          <p:nvPr/>
        </p:nvSpPr>
        <p:spPr>
          <a:xfrm>
            <a:off x="115102" y="2249320"/>
            <a:ext cx="1404600" cy="318300"/>
          </a:xfrm>
          <a:prstGeom prst="rect">
            <a:avLst/>
          </a:prstGeom>
          <a:solidFill>
            <a:srgbClr val="8E7CC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n-GB" sz="1000">
                <a:latin typeface="Sniglet"/>
                <a:ea typeface="Sniglet"/>
                <a:cs typeface="Sniglet"/>
                <a:sym typeface="Sniglet"/>
              </a:rPr>
              <a:t>The “jobs” of finance</a:t>
            </a:r>
            <a:endParaRPr sz="1000">
              <a:latin typeface="Sniglet"/>
              <a:ea typeface="Sniglet"/>
              <a:cs typeface="Sniglet"/>
              <a:sym typeface="Sniglet"/>
            </a:endParaRPr>
          </a:p>
        </p:txBody>
      </p:sp>
      <p:sp>
        <p:nvSpPr>
          <p:cNvPr id="112" name="Google Shape;112;p25"/>
          <p:cNvSpPr/>
          <p:nvPr/>
        </p:nvSpPr>
        <p:spPr>
          <a:xfrm>
            <a:off x="4050071" y="2249320"/>
            <a:ext cx="1404600" cy="318300"/>
          </a:xfrm>
          <a:prstGeom prst="rect">
            <a:avLst/>
          </a:prstGeom>
          <a:solidFill>
            <a:srgbClr val="8E7CC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n-GB" sz="1000">
                <a:latin typeface="Sniglet"/>
                <a:ea typeface="Sniglet"/>
                <a:cs typeface="Sniglet"/>
                <a:sym typeface="Sniglet"/>
              </a:rPr>
              <a:t>Summary</a:t>
            </a:r>
            <a:endParaRPr sz="1000">
              <a:latin typeface="Sniglet"/>
              <a:ea typeface="Sniglet"/>
              <a:cs typeface="Sniglet"/>
              <a:sym typeface="Sniglet"/>
            </a:endParaRPr>
          </a:p>
        </p:txBody>
      </p:sp>
      <p:sp>
        <p:nvSpPr>
          <p:cNvPr id="113" name="Google Shape;113;p25"/>
          <p:cNvSpPr/>
          <p:nvPr/>
        </p:nvSpPr>
        <p:spPr>
          <a:xfrm>
            <a:off x="2053850" y="854663"/>
            <a:ext cx="1646400" cy="1017900"/>
          </a:xfrm>
          <a:prstGeom prst="roundRect">
            <a:avLst>
              <a:gd name="adj" fmla="val 16667"/>
            </a:avLst>
          </a:prstGeom>
          <a:solidFill>
            <a:srgbClr val="D9D2E9"/>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n-GB" sz="1000">
                <a:latin typeface="Sniglet"/>
                <a:ea typeface="Sniglet"/>
                <a:cs typeface="Sniglet"/>
                <a:sym typeface="Sniglet"/>
              </a:rPr>
              <a:t>To provide financial information such as costs, revenue, cash flow</a:t>
            </a:r>
            <a:endParaRPr sz="1000">
              <a:latin typeface="Sniglet"/>
              <a:ea typeface="Sniglet"/>
              <a:cs typeface="Sniglet"/>
              <a:sym typeface="Sniglet"/>
            </a:endParaRPr>
          </a:p>
        </p:txBody>
      </p:sp>
      <p:sp>
        <p:nvSpPr>
          <p:cNvPr id="114" name="Google Shape;114;p25"/>
          <p:cNvSpPr/>
          <p:nvPr/>
        </p:nvSpPr>
        <p:spPr>
          <a:xfrm>
            <a:off x="277700" y="854662"/>
            <a:ext cx="1646400" cy="1017900"/>
          </a:xfrm>
          <a:prstGeom prst="roundRect">
            <a:avLst>
              <a:gd name="adj" fmla="val 16667"/>
            </a:avLst>
          </a:prstGeom>
          <a:solidFill>
            <a:srgbClr val="D9D2E9"/>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n-GB" sz="1000">
                <a:solidFill>
                  <a:schemeClr val="dk1"/>
                </a:solidFill>
                <a:latin typeface="Sniglet"/>
                <a:ea typeface="Sniglet"/>
                <a:cs typeface="Sniglet"/>
                <a:sym typeface="Sniglet"/>
              </a:rPr>
              <a:t>To support business planning and decision making</a:t>
            </a:r>
            <a:endParaRPr sz="1000">
              <a:latin typeface="Sniglet"/>
              <a:ea typeface="Sniglet"/>
              <a:cs typeface="Sniglet"/>
              <a:sym typeface="Sniglet"/>
            </a:endParaRPr>
          </a:p>
        </p:txBody>
      </p:sp>
      <p:pic>
        <p:nvPicPr>
          <p:cNvPr id="115" name="Google Shape;115;p25"/>
          <p:cNvPicPr preferRelativeResize="0"/>
          <p:nvPr/>
        </p:nvPicPr>
        <p:blipFill>
          <a:blip r:embed="rId5">
            <a:alphaModFix/>
          </a:blip>
          <a:stretch>
            <a:fillRect/>
          </a:stretch>
        </p:blipFill>
        <p:spPr>
          <a:xfrm>
            <a:off x="3292429" y="336535"/>
            <a:ext cx="459224" cy="459224"/>
          </a:xfrm>
          <a:prstGeom prst="rect">
            <a:avLst/>
          </a:prstGeom>
          <a:noFill/>
          <a:ln>
            <a:noFill/>
          </a:ln>
        </p:spPr>
      </p:pic>
      <p:sp>
        <p:nvSpPr>
          <p:cNvPr id="116" name="Google Shape;116;p25"/>
          <p:cNvSpPr txBox="1"/>
          <p:nvPr/>
        </p:nvSpPr>
        <p:spPr>
          <a:xfrm>
            <a:off x="4271134" y="2607792"/>
            <a:ext cx="3443100" cy="1540200"/>
          </a:xfrm>
          <a:prstGeom prst="rect">
            <a:avLst/>
          </a:prstGeom>
          <a:noFill/>
          <a:ln>
            <a:noFill/>
          </a:ln>
        </p:spPr>
        <p:txBody>
          <a:bodyPr spcFirstLastPara="1" wrap="square" lIns="72850" tIns="72850" rIns="72850" bIns="72850" anchor="t" anchorCtr="0">
            <a:spAutoFit/>
          </a:bodyPr>
          <a:lstStyle/>
          <a:p>
            <a:pPr marL="215900" lvl="0" indent="-241300" algn="l" rtl="0">
              <a:lnSpc>
                <a:spcPct val="115000"/>
              </a:lnSpc>
              <a:spcBef>
                <a:spcPts val="0"/>
              </a:spcBef>
              <a:spcAft>
                <a:spcPts val="0"/>
              </a:spcAft>
              <a:buSzPts val="1000"/>
              <a:buFont typeface="Sniglet"/>
              <a:buChar char="➔"/>
            </a:pPr>
            <a:r>
              <a:rPr lang="en-GB" sz="1000">
                <a:solidFill>
                  <a:schemeClr val="dk1"/>
                </a:solidFill>
                <a:latin typeface="Sniglet"/>
                <a:ea typeface="Sniglet"/>
                <a:cs typeface="Sniglet"/>
                <a:sym typeface="Sniglet"/>
              </a:rPr>
              <a:t>The work of the finance functions is important for decision making.</a:t>
            </a:r>
            <a:endParaRPr sz="1000">
              <a:solidFill>
                <a:schemeClr val="dk1"/>
              </a:solidFill>
              <a:latin typeface="Sniglet"/>
              <a:ea typeface="Sniglet"/>
              <a:cs typeface="Sniglet"/>
              <a:sym typeface="Sniglet"/>
            </a:endParaRPr>
          </a:p>
          <a:p>
            <a:pPr marL="215900" lvl="0" indent="-241300" algn="l" rtl="0">
              <a:lnSpc>
                <a:spcPct val="115000"/>
              </a:lnSpc>
              <a:spcBef>
                <a:spcPts val="0"/>
              </a:spcBef>
              <a:spcAft>
                <a:spcPts val="0"/>
              </a:spcAft>
              <a:buSzPts val="1000"/>
              <a:buFont typeface="Sniglet"/>
              <a:buChar char="➔"/>
            </a:pPr>
            <a:r>
              <a:rPr lang="en-GB" sz="1000">
                <a:solidFill>
                  <a:schemeClr val="dk1"/>
                </a:solidFill>
                <a:latin typeface="Sniglet"/>
                <a:ea typeface="Sniglet"/>
                <a:cs typeface="Sniglet"/>
                <a:sym typeface="Sniglet"/>
              </a:rPr>
              <a:t>The finance function provides financial information about cash flow, spending on markets, break-even, production costs, profits and a comparison of costs.</a:t>
            </a:r>
            <a:endParaRPr sz="1000">
              <a:solidFill>
                <a:schemeClr val="dk1"/>
              </a:solidFill>
              <a:latin typeface="Sniglet"/>
              <a:ea typeface="Sniglet"/>
              <a:cs typeface="Sniglet"/>
              <a:sym typeface="Sniglet"/>
            </a:endParaRPr>
          </a:p>
          <a:p>
            <a:pPr marL="215900" lvl="0" indent="-241300" algn="l" rtl="0">
              <a:lnSpc>
                <a:spcPct val="115000"/>
              </a:lnSpc>
              <a:spcBef>
                <a:spcPts val="0"/>
              </a:spcBef>
              <a:spcAft>
                <a:spcPts val="0"/>
              </a:spcAft>
              <a:buSzPts val="1000"/>
              <a:buFont typeface="Sniglet"/>
              <a:buChar char="➔"/>
            </a:pPr>
            <a:r>
              <a:rPr lang="en-GB" sz="1000">
                <a:solidFill>
                  <a:schemeClr val="dk1"/>
                </a:solidFill>
                <a:latin typeface="Sniglet"/>
                <a:ea typeface="Sniglet"/>
                <a:cs typeface="Sniglet"/>
                <a:sym typeface="Sniglet"/>
              </a:rPr>
              <a:t>Other departments also influence decision-making – it is all interconnected (relate to interdependent nature of business.</a:t>
            </a:r>
            <a:endParaRPr sz="1000">
              <a:latin typeface="Sniglet"/>
              <a:ea typeface="Sniglet"/>
              <a:cs typeface="Sniglet"/>
              <a:sym typeface="Sniglet"/>
            </a:endParaRPr>
          </a:p>
        </p:txBody>
      </p:sp>
      <p:pic>
        <p:nvPicPr>
          <p:cNvPr id="117" name="Google Shape;117;p25"/>
          <p:cNvPicPr preferRelativeResize="0"/>
          <p:nvPr/>
        </p:nvPicPr>
        <p:blipFill>
          <a:blip r:embed="rId6">
            <a:alphaModFix/>
          </a:blip>
          <a:stretch>
            <a:fillRect/>
          </a:stretch>
        </p:blipFill>
        <p:spPr>
          <a:xfrm>
            <a:off x="7378900" y="200094"/>
            <a:ext cx="482210" cy="732111"/>
          </a:xfrm>
          <a:prstGeom prst="rect">
            <a:avLst/>
          </a:prstGeom>
          <a:noFill/>
          <a:ln>
            <a:noFill/>
          </a:ln>
        </p:spPr>
      </p:pic>
      <p:pic>
        <p:nvPicPr>
          <p:cNvPr id="118" name="Google Shape;118;p25"/>
          <p:cNvPicPr preferRelativeResize="0"/>
          <p:nvPr/>
        </p:nvPicPr>
        <p:blipFill>
          <a:blip r:embed="rId7">
            <a:alphaModFix/>
          </a:blip>
          <a:stretch>
            <a:fillRect/>
          </a:stretch>
        </p:blipFill>
        <p:spPr>
          <a:xfrm>
            <a:off x="3214799" y="2105717"/>
            <a:ext cx="582730" cy="605436"/>
          </a:xfrm>
          <a:prstGeom prst="rect">
            <a:avLst/>
          </a:prstGeom>
          <a:noFill/>
          <a:ln>
            <a:noFill/>
          </a:ln>
        </p:spPr>
      </p:pic>
      <p:pic>
        <p:nvPicPr>
          <p:cNvPr id="119" name="Google Shape;119;p25"/>
          <p:cNvPicPr preferRelativeResize="0"/>
          <p:nvPr/>
        </p:nvPicPr>
        <p:blipFill>
          <a:blip r:embed="rId8">
            <a:alphaModFix/>
          </a:blip>
          <a:stretch>
            <a:fillRect/>
          </a:stretch>
        </p:blipFill>
        <p:spPr>
          <a:xfrm>
            <a:off x="7515246" y="2158975"/>
            <a:ext cx="373782" cy="732109"/>
          </a:xfrm>
          <a:prstGeom prst="rect">
            <a:avLst/>
          </a:prstGeom>
          <a:noFill/>
          <a:ln>
            <a:noFill/>
          </a:ln>
        </p:spPr>
      </p:pic>
      <p:sp>
        <p:nvSpPr>
          <p:cNvPr id="120" name="Google Shape;120;p25"/>
          <p:cNvSpPr/>
          <p:nvPr/>
        </p:nvSpPr>
        <p:spPr>
          <a:xfrm>
            <a:off x="0" y="4243473"/>
            <a:ext cx="1397100" cy="901200"/>
          </a:xfrm>
          <a:prstGeom prst="rect">
            <a:avLst/>
          </a:prstGeom>
          <a:solidFill>
            <a:srgbClr val="FFF2CC"/>
          </a:solidFill>
          <a:ln w="9525" cap="flat" cmpd="sng">
            <a:solidFill>
              <a:schemeClr val="dk2"/>
            </a:solidFill>
            <a:prstDash val="solid"/>
            <a:round/>
            <a:headEnd type="none" w="sm" len="sm"/>
            <a:tailEnd type="none" w="sm" len="sm"/>
          </a:ln>
        </p:spPr>
        <p:txBody>
          <a:bodyPr spcFirstLastPara="1" wrap="square" lIns="72850" tIns="72850" rIns="72850" bIns="72850" anchor="t" anchorCtr="0">
            <a:noAutofit/>
          </a:bodyPr>
          <a:lstStyle/>
          <a:p>
            <a:pPr marL="0" lvl="0" indent="0" algn="ctr" rtl="0">
              <a:spcBef>
                <a:spcPts val="0"/>
              </a:spcBef>
              <a:spcAft>
                <a:spcPts val="0"/>
              </a:spcAft>
              <a:buNone/>
            </a:pPr>
            <a:r>
              <a:rPr lang="en-GB" sz="800">
                <a:latin typeface="Sniglet"/>
                <a:ea typeface="Sniglet"/>
                <a:cs typeface="Sniglet"/>
                <a:sym typeface="Sniglet"/>
              </a:rPr>
              <a:t>Quizizz - test yourself!</a:t>
            </a:r>
            <a:endParaRPr sz="800">
              <a:latin typeface="Sniglet"/>
              <a:ea typeface="Sniglet"/>
              <a:cs typeface="Sniglet"/>
              <a:sym typeface="Sniglet"/>
            </a:endParaRPr>
          </a:p>
        </p:txBody>
      </p:sp>
      <p:pic>
        <p:nvPicPr>
          <p:cNvPr id="121" name="Google Shape;121;p25"/>
          <p:cNvPicPr preferRelativeResize="0"/>
          <p:nvPr/>
        </p:nvPicPr>
        <p:blipFill>
          <a:blip r:embed="rId9">
            <a:alphaModFix/>
          </a:blip>
          <a:stretch>
            <a:fillRect/>
          </a:stretch>
        </p:blipFill>
        <p:spPr>
          <a:xfrm>
            <a:off x="3934050" y="814099"/>
            <a:ext cx="3986625" cy="1099038"/>
          </a:xfrm>
          <a:prstGeom prst="rect">
            <a:avLst/>
          </a:prstGeom>
          <a:noFill/>
          <a:ln>
            <a:noFill/>
          </a:ln>
        </p:spPr>
      </p:pic>
      <p:pic>
        <p:nvPicPr>
          <p:cNvPr id="122" name="Google Shape;122;p25"/>
          <p:cNvPicPr preferRelativeResize="0"/>
          <p:nvPr/>
        </p:nvPicPr>
        <p:blipFill>
          <a:blip r:embed="rId10">
            <a:alphaModFix/>
          </a:blip>
          <a:stretch>
            <a:fillRect/>
          </a:stretch>
        </p:blipFill>
        <p:spPr>
          <a:xfrm>
            <a:off x="277700" y="2466788"/>
            <a:ext cx="3336960" cy="1572800"/>
          </a:xfrm>
          <a:prstGeom prst="rect">
            <a:avLst/>
          </a:prstGeom>
          <a:noFill/>
          <a:ln>
            <a:noFill/>
          </a:ln>
        </p:spPr>
      </p:pic>
      <p:cxnSp>
        <p:nvCxnSpPr>
          <p:cNvPr id="123" name="Google Shape;123;p25"/>
          <p:cNvCxnSpPr/>
          <p:nvPr/>
        </p:nvCxnSpPr>
        <p:spPr>
          <a:xfrm rot="10800000" flipH="1">
            <a:off x="1976000" y="2953000"/>
            <a:ext cx="7500" cy="170100"/>
          </a:xfrm>
          <a:prstGeom prst="straightConnector1">
            <a:avLst/>
          </a:prstGeom>
          <a:noFill/>
          <a:ln w="19050" cap="flat" cmpd="sng">
            <a:solidFill>
              <a:schemeClr val="dk2"/>
            </a:solidFill>
            <a:prstDash val="solid"/>
            <a:round/>
            <a:headEnd type="none" w="med" len="med"/>
            <a:tailEnd type="none" w="med" len="med"/>
          </a:ln>
        </p:spPr>
      </p:cxnSp>
      <p:cxnSp>
        <p:nvCxnSpPr>
          <p:cNvPr id="124" name="Google Shape;124;p25"/>
          <p:cNvCxnSpPr/>
          <p:nvPr/>
        </p:nvCxnSpPr>
        <p:spPr>
          <a:xfrm rot="10800000" flipH="1">
            <a:off x="1976000" y="3286375"/>
            <a:ext cx="7500" cy="170100"/>
          </a:xfrm>
          <a:prstGeom prst="straightConnector1">
            <a:avLst/>
          </a:prstGeom>
          <a:noFill/>
          <a:ln w="19050" cap="flat" cmpd="sng">
            <a:solidFill>
              <a:schemeClr val="dk2"/>
            </a:solidFill>
            <a:prstDash val="solid"/>
            <a:round/>
            <a:headEnd type="none" w="med" len="med"/>
            <a:tailEnd type="none" w="med" len="med"/>
          </a:ln>
        </p:spPr>
      </p:cxnSp>
      <p:pic>
        <p:nvPicPr>
          <p:cNvPr id="125" name="Google Shape;125;p25"/>
          <p:cNvPicPr preferRelativeResize="0"/>
          <p:nvPr/>
        </p:nvPicPr>
        <p:blipFill>
          <a:blip r:embed="rId11">
            <a:alphaModFix/>
          </a:blip>
          <a:stretch>
            <a:fillRect/>
          </a:stretch>
        </p:blipFill>
        <p:spPr>
          <a:xfrm>
            <a:off x="407187" y="4498650"/>
            <a:ext cx="582724" cy="582724"/>
          </a:xfrm>
          <a:prstGeom prst="rect">
            <a:avLst/>
          </a:prstGeom>
          <a:noFill/>
          <a:ln>
            <a:noFill/>
          </a:ln>
        </p:spPr>
      </p:pic>
      <p:pic>
        <p:nvPicPr>
          <p:cNvPr id="126" name="Google Shape;126;p25"/>
          <p:cNvPicPr preferRelativeResize="0"/>
          <p:nvPr/>
        </p:nvPicPr>
        <p:blipFill>
          <a:blip r:embed="rId12">
            <a:alphaModFix/>
          </a:blip>
          <a:stretch>
            <a:fillRect/>
          </a:stretch>
        </p:blipFill>
        <p:spPr>
          <a:xfrm>
            <a:off x="1792913" y="4487298"/>
            <a:ext cx="605424" cy="605424"/>
          </a:xfrm>
          <a:prstGeom prst="rect">
            <a:avLst/>
          </a:prstGeom>
          <a:noFill/>
          <a:ln>
            <a:noFill/>
          </a:ln>
        </p:spPr>
      </p:pic>
      <p:pic>
        <p:nvPicPr>
          <p:cNvPr id="127" name="Google Shape;127;p25"/>
          <p:cNvPicPr preferRelativeResize="0"/>
          <p:nvPr/>
        </p:nvPicPr>
        <p:blipFill>
          <a:blip r:embed="rId13">
            <a:alphaModFix/>
          </a:blip>
          <a:stretch>
            <a:fillRect/>
          </a:stretch>
        </p:blipFill>
        <p:spPr>
          <a:xfrm>
            <a:off x="4587078" y="4498653"/>
            <a:ext cx="605401" cy="605401"/>
          </a:xfrm>
          <a:prstGeom prst="rect">
            <a:avLst/>
          </a:prstGeom>
          <a:noFill/>
          <a:ln>
            <a:noFill/>
          </a:ln>
        </p:spPr>
      </p:pic>
      <p:pic>
        <p:nvPicPr>
          <p:cNvPr id="128" name="Google Shape;128;p25"/>
          <p:cNvPicPr preferRelativeResize="0"/>
          <p:nvPr/>
        </p:nvPicPr>
        <p:blipFill>
          <a:blip r:embed="rId14">
            <a:alphaModFix/>
          </a:blip>
          <a:stretch>
            <a:fillRect/>
          </a:stretch>
        </p:blipFill>
        <p:spPr>
          <a:xfrm>
            <a:off x="6048550" y="4487313"/>
            <a:ext cx="605399" cy="605399"/>
          </a:xfrm>
          <a:prstGeom prst="rect">
            <a:avLst/>
          </a:prstGeom>
          <a:noFill/>
          <a:ln>
            <a:noFill/>
          </a:ln>
        </p:spPr>
      </p:pic>
      <p:pic>
        <p:nvPicPr>
          <p:cNvPr id="129" name="Google Shape;129;p25"/>
          <p:cNvPicPr preferRelativeResize="0"/>
          <p:nvPr/>
        </p:nvPicPr>
        <p:blipFill>
          <a:blip r:embed="rId15">
            <a:alphaModFix/>
          </a:blip>
          <a:stretch>
            <a:fillRect/>
          </a:stretch>
        </p:blipFill>
        <p:spPr>
          <a:xfrm>
            <a:off x="3201337" y="4498575"/>
            <a:ext cx="582726" cy="58272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pic>
        <p:nvPicPr>
          <p:cNvPr id="134" name="Google Shape;134;p26"/>
          <p:cNvPicPr preferRelativeResize="0"/>
          <p:nvPr/>
        </p:nvPicPr>
        <p:blipFill>
          <a:blip r:embed="rId3">
            <a:alphaModFix/>
          </a:blip>
          <a:stretch>
            <a:fillRect/>
          </a:stretch>
        </p:blipFill>
        <p:spPr>
          <a:xfrm>
            <a:off x="4050083" y="407815"/>
            <a:ext cx="3754560" cy="1752005"/>
          </a:xfrm>
          <a:prstGeom prst="rect">
            <a:avLst/>
          </a:prstGeom>
          <a:noFill/>
          <a:ln>
            <a:noFill/>
          </a:ln>
        </p:spPr>
      </p:pic>
      <p:pic>
        <p:nvPicPr>
          <p:cNvPr id="135" name="Google Shape;135;p26"/>
          <p:cNvPicPr preferRelativeResize="0"/>
          <p:nvPr/>
        </p:nvPicPr>
        <p:blipFill>
          <a:blip r:embed="rId4">
            <a:alphaModFix/>
          </a:blip>
          <a:stretch>
            <a:fillRect/>
          </a:stretch>
        </p:blipFill>
        <p:spPr>
          <a:xfrm>
            <a:off x="6985321" y="4252487"/>
            <a:ext cx="999772" cy="883376"/>
          </a:xfrm>
          <a:prstGeom prst="rect">
            <a:avLst/>
          </a:prstGeom>
          <a:noFill/>
          <a:ln w="9525" cap="flat" cmpd="sng">
            <a:solidFill>
              <a:schemeClr val="dk2"/>
            </a:solidFill>
            <a:prstDash val="solid"/>
            <a:round/>
            <a:headEnd type="none" w="sm" len="sm"/>
            <a:tailEnd type="none" w="sm" len="sm"/>
          </a:ln>
        </p:spPr>
      </p:pic>
      <p:pic>
        <p:nvPicPr>
          <p:cNvPr id="136" name="Google Shape;136;p26"/>
          <p:cNvPicPr preferRelativeResize="0"/>
          <p:nvPr/>
        </p:nvPicPr>
        <p:blipFill>
          <a:blip r:embed="rId3">
            <a:alphaModFix/>
          </a:blip>
          <a:stretch>
            <a:fillRect/>
          </a:stretch>
        </p:blipFill>
        <p:spPr>
          <a:xfrm>
            <a:off x="115113" y="406964"/>
            <a:ext cx="3754560" cy="1752005"/>
          </a:xfrm>
          <a:prstGeom prst="rect">
            <a:avLst/>
          </a:prstGeom>
          <a:noFill/>
          <a:ln>
            <a:noFill/>
          </a:ln>
        </p:spPr>
      </p:pic>
      <p:sp>
        <p:nvSpPr>
          <p:cNvPr id="137" name="Google Shape;137;p26"/>
          <p:cNvSpPr/>
          <p:nvPr/>
        </p:nvSpPr>
        <p:spPr>
          <a:xfrm>
            <a:off x="0" y="0"/>
            <a:ext cx="7985100" cy="318300"/>
          </a:xfrm>
          <a:prstGeom prst="rect">
            <a:avLst/>
          </a:prstGeom>
          <a:solidFill>
            <a:srgbClr val="8E7CC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n-GB">
                <a:latin typeface="Sniglet"/>
                <a:ea typeface="Sniglet"/>
                <a:cs typeface="Sniglet"/>
                <a:sym typeface="Sniglet"/>
              </a:rPr>
              <a:t>5</a:t>
            </a:r>
            <a:r>
              <a:rPr lang="en-GB" sz="1400">
                <a:latin typeface="Sniglet"/>
                <a:ea typeface="Sniglet"/>
                <a:cs typeface="Sniglet"/>
                <a:sym typeface="Sniglet"/>
              </a:rPr>
              <a:t>.</a:t>
            </a:r>
            <a:r>
              <a:rPr lang="en-GB">
                <a:latin typeface="Sniglet"/>
                <a:ea typeface="Sniglet"/>
                <a:cs typeface="Sniglet"/>
                <a:sym typeface="Sniglet"/>
              </a:rPr>
              <a:t>2</a:t>
            </a:r>
            <a:r>
              <a:rPr lang="en-GB" sz="1400">
                <a:latin typeface="Sniglet"/>
                <a:ea typeface="Sniglet"/>
                <a:cs typeface="Sniglet"/>
                <a:sym typeface="Sniglet"/>
              </a:rPr>
              <a:t> </a:t>
            </a:r>
            <a:r>
              <a:rPr lang="en-GB">
                <a:latin typeface="Sniglet"/>
                <a:ea typeface="Sniglet"/>
                <a:cs typeface="Sniglet"/>
                <a:sym typeface="Sniglet"/>
              </a:rPr>
              <a:t>Sources of Finance </a:t>
            </a:r>
            <a:endParaRPr sz="1400">
              <a:latin typeface="Sniglet"/>
              <a:ea typeface="Sniglet"/>
              <a:cs typeface="Sniglet"/>
              <a:sym typeface="Sniglet"/>
            </a:endParaRPr>
          </a:p>
        </p:txBody>
      </p:sp>
      <p:graphicFrame>
        <p:nvGraphicFramePr>
          <p:cNvPr id="138" name="Google Shape;138;p26"/>
          <p:cNvGraphicFramePr/>
          <p:nvPr/>
        </p:nvGraphicFramePr>
        <p:xfrm>
          <a:off x="7985050" y="-1735"/>
          <a:ext cx="3000000" cy="3000000"/>
        </p:xfrm>
        <a:graphic>
          <a:graphicData uri="http://schemas.openxmlformats.org/drawingml/2006/table">
            <a:tbl>
              <a:tblPr>
                <a:noFill/>
                <a:tableStyleId>{72DD1E0E-B76F-49D5-A3CE-C4B7349586B3}</a:tableStyleId>
              </a:tblPr>
              <a:tblGrid>
                <a:gridCol w="506850">
                  <a:extLst>
                    <a:ext uri="{9D8B030D-6E8A-4147-A177-3AD203B41FA5}">
                      <a16:colId xmlns:a16="http://schemas.microsoft.com/office/drawing/2014/main" val="20000"/>
                    </a:ext>
                  </a:extLst>
                </a:gridCol>
                <a:gridCol w="652000">
                  <a:extLst>
                    <a:ext uri="{9D8B030D-6E8A-4147-A177-3AD203B41FA5}">
                      <a16:colId xmlns:a16="http://schemas.microsoft.com/office/drawing/2014/main" val="20001"/>
                    </a:ext>
                  </a:extLst>
                </a:gridCol>
              </a:tblGrid>
              <a:tr h="321350">
                <a:tc gridSpan="2">
                  <a:txBody>
                    <a:bodyPr/>
                    <a:lstStyle/>
                    <a:p>
                      <a:pPr marL="0" lvl="0" indent="0" algn="ctr" rtl="0">
                        <a:spcBef>
                          <a:spcPts val="0"/>
                        </a:spcBef>
                        <a:spcAft>
                          <a:spcPts val="0"/>
                        </a:spcAft>
                        <a:buNone/>
                      </a:pPr>
                      <a:r>
                        <a:rPr lang="en-GB" sz="1000">
                          <a:latin typeface="Sniglet"/>
                          <a:ea typeface="Sniglet"/>
                          <a:cs typeface="Sniglet"/>
                          <a:sym typeface="Sniglet"/>
                        </a:rPr>
                        <a:t>Key Words</a:t>
                      </a:r>
                      <a:endParaRPr sz="1000">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rgbClr val="FFF2CC"/>
                    </a:solidFill>
                  </a:tcPr>
                </a:tc>
                <a:tc hMerge="1">
                  <a:txBody>
                    <a:bodyPr/>
                    <a:lstStyle/>
                    <a:p>
                      <a:endParaRPr lang="en-US"/>
                    </a:p>
                  </a:txBody>
                  <a:tcPr/>
                </a:tc>
                <a:extLst>
                  <a:ext uri="{0D108BD9-81ED-4DB2-BD59-A6C34878D82A}">
                    <a16:rowId xmlns:a16="http://schemas.microsoft.com/office/drawing/2014/main" val="10000"/>
                  </a:ext>
                </a:extLst>
              </a:tr>
              <a:tr h="887650">
                <a:tc gridSpan="2">
                  <a:txBody>
                    <a:bodyPr/>
                    <a:lstStyle/>
                    <a:p>
                      <a:pPr marL="0" lvl="0" indent="0" algn="ctr" rtl="0">
                        <a:lnSpc>
                          <a:spcPct val="115000"/>
                        </a:lnSpc>
                        <a:spcBef>
                          <a:spcPts val="1200"/>
                        </a:spcBef>
                        <a:spcAft>
                          <a:spcPts val="0"/>
                        </a:spcAft>
                        <a:buNone/>
                      </a:pPr>
                      <a:r>
                        <a:rPr lang="en-GB" sz="1100" b="1">
                          <a:solidFill>
                            <a:srgbClr val="FF9900"/>
                          </a:solidFill>
                          <a:latin typeface="Sniglet"/>
                          <a:ea typeface="Sniglet"/>
                          <a:cs typeface="Sniglet"/>
                          <a:sym typeface="Sniglet"/>
                        </a:rPr>
                        <a:t>Interest</a:t>
                      </a:r>
                      <a:r>
                        <a:rPr lang="en-GB" sz="900" b="1">
                          <a:solidFill>
                            <a:srgbClr val="FF9900"/>
                          </a:solidFill>
                          <a:latin typeface="Sniglet"/>
                          <a:ea typeface="Sniglet"/>
                          <a:cs typeface="Sniglet"/>
                          <a:sym typeface="Sniglet"/>
                        </a:rPr>
                        <a:t> </a:t>
                      </a:r>
                      <a:endParaRPr sz="900" b="1">
                        <a:solidFill>
                          <a:srgbClr val="FF9900"/>
                        </a:solidFill>
                        <a:latin typeface="Sniglet"/>
                        <a:ea typeface="Sniglet"/>
                        <a:cs typeface="Sniglet"/>
                        <a:sym typeface="Sniglet"/>
                      </a:endParaRPr>
                    </a:p>
                    <a:p>
                      <a:pPr marL="0" lvl="0" indent="0" algn="ctr" rtl="0">
                        <a:lnSpc>
                          <a:spcPct val="115000"/>
                        </a:lnSpc>
                        <a:spcBef>
                          <a:spcPts val="1200"/>
                        </a:spcBef>
                        <a:spcAft>
                          <a:spcPts val="0"/>
                        </a:spcAft>
                        <a:buNone/>
                      </a:pPr>
                      <a:r>
                        <a:rPr lang="en-GB" sz="800">
                          <a:solidFill>
                            <a:schemeClr val="dk1"/>
                          </a:solidFill>
                          <a:latin typeface="Sniglet"/>
                          <a:ea typeface="Sniglet"/>
                          <a:cs typeface="Sniglet"/>
                          <a:sym typeface="Sniglet"/>
                        </a:rPr>
                        <a:t>The amount of money that has to be paid back on borrowed money.</a:t>
                      </a:r>
                      <a:endParaRPr sz="800">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rgbClr val="D9D2E9"/>
                    </a:solidFill>
                  </a:tcPr>
                </a:tc>
                <a:tc hMerge="1">
                  <a:txBody>
                    <a:bodyPr/>
                    <a:lstStyle/>
                    <a:p>
                      <a:endParaRPr lang="en-US"/>
                    </a:p>
                  </a:txBody>
                  <a:tcPr/>
                </a:tc>
                <a:extLst>
                  <a:ext uri="{0D108BD9-81ED-4DB2-BD59-A6C34878D82A}">
                    <a16:rowId xmlns:a16="http://schemas.microsoft.com/office/drawing/2014/main" val="10001"/>
                  </a:ext>
                </a:extLst>
              </a:tr>
              <a:tr h="952375">
                <a:tc gridSpan="2">
                  <a:txBody>
                    <a:bodyPr/>
                    <a:lstStyle/>
                    <a:p>
                      <a:pPr marL="0" lvl="0" indent="0" algn="ctr" rtl="0">
                        <a:lnSpc>
                          <a:spcPct val="115000"/>
                        </a:lnSpc>
                        <a:spcBef>
                          <a:spcPts val="1200"/>
                        </a:spcBef>
                        <a:spcAft>
                          <a:spcPts val="0"/>
                        </a:spcAft>
                        <a:buNone/>
                      </a:pPr>
                      <a:r>
                        <a:rPr lang="en-GB" sz="1100" b="1">
                          <a:solidFill>
                            <a:srgbClr val="FF9900"/>
                          </a:solidFill>
                          <a:latin typeface="Sniglet"/>
                          <a:ea typeface="Sniglet"/>
                          <a:cs typeface="Sniglet"/>
                          <a:sym typeface="Sniglet"/>
                        </a:rPr>
                        <a:t>Sale of assets</a:t>
                      </a:r>
                      <a:endParaRPr sz="700" b="1">
                        <a:solidFill>
                          <a:srgbClr val="FF9900"/>
                        </a:solidFill>
                        <a:latin typeface="Sniglet"/>
                        <a:ea typeface="Sniglet"/>
                        <a:cs typeface="Sniglet"/>
                        <a:sym typeface="Sniglet"/>
                      </a:endParaRPr>
                    </a:p>
                    <a:p>
                      <a:pPr marL="0" lvl="0" indent="0" algn="ctr" rtl="0">
                        <a:lnSpc>
                          <a:spcPct val="115000"/>
                        </a:lnSpc>
                        <a:spcBef>
                          <a:spcPts val="1200"/>
                        </a:spcBef>
                        <a:spcAft>
                          <a:spcPts val="0"/>
                        </a:spcAft>
                        <a:buNone/>
                      </a:pPr>
                      <a:r>
                        <a:rPr lang="en-GB" sz="800">
                          <a:solidFill>
                            <a:schemeClr val="dk1"/>
                          </a:solidFill>
                          <a:latin typeface="Sniglet"/>
                          <a:ea typeface="Sniglet"/>
                          <a:cs typeface="Sniglet"/>
                          <a:sym typeface="Sniglet"/>
                        </a:rPr>
                        <a:t>Items sold by the business.</a:t>
                      </a:r>
                      <a:endParaRPr sz="800">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rgbClr val="D9D2E9"/>
                    </a:solidFill>
                  </a:tcPr>
                </a:tc>
                <a:tc hMerge="1">
                  <a:txBody>
                    <a:bodyPr/>
                    <a:lstStyle/>
                    <a:p>
                      <a:endParaRPr lang="en-US"/>
                    </a:p>
                  </a:txBody>
                  <a:tcPr/>
                </a:tc>
                <a:extLst>
                  <a:ext uri="{0D108BD9-81ED-4DB2-BD59-A6C34878D82A}">
                    <a16:rowId xmlns:a16="http://schemas.microsoft.com/office/drawing/2014/main" val="10002"/>
                  </a:ext>
                </a:extLst>
              </a:tr>
              <a:tr h="1167775">
                <a:tc gridSpan="2">
                  <a:txBody>
                    <a:bodyPr/>
                    <a:lstStyle/>
                    <a:p>
                      <a:pPr marL="0" lvl="0" indent="0" algn="ctr" rtl="0">
                        <a:lnSpc>
                          <a:spcPct val="115000"/>
                        </a:lnSpc>
                        <a:spcBef>
                          <a:spcPts val="1200"/>
                        </a:spcBef>
                        <a:spcAft>
                          <a:spcPts val="0"/>
                        </a:spcAft>
                        <a:buClr>
                          <a:schemeClr val="dk1"/>
                        </a:buClr>
                        <a:buSzPts val="1100"/>
                        <a:buFont typeface="Arial"/>
                        <a:buNone/>
                      </a:pPr>
                      <a:r>
                        <a:rPr lang="en-GB" sz="1100" b="1">
                          <a:solidFill>
                            <a:srgbClr val="FF9900"/>
                          </a:solidFill>
                          <a:latin typeface="Sniglet"/>
                          <a:ea typeface="Sniglet"/>
                          <a:cs typeface="Sniglet"/>
                          <a:sym typeface="Sniglet"/>
                        </a:rPr>
                        <a:t>Crowdfunding</a:t>
                      </a:r>
                      <a:endParaRPr sz="1100" b="1">
                        <a:solidFill>
                          <a:srgbClr val="FF9900"/>
                        </a:solidFill>
                        <a:latin typeface="Sniglet"/>
                        <a:ea typeface="Sniglet"/>
                        <a:cs typeface="Sniglet"/>
                        <a:sym typeface="Sniglet"/>
                      </a:endParaRPr>
                    </a:p>
                    <a:p>
                      <a:pPr marL="0" lvl="0" indent="0" algn="ctr" rtl="0">
                        <a:lnSpc>
                          <a:spcPct val="115000"/>
                        </a:lnSpc>
                        <a:spcBef>
                          <a:spcPts val="1200"/>
                        </a:spcBef>
                        <a:spcAft>
                          <a:spcPts val="0"/>
                        </a:spcAft>
                        <a:buClr>
                          <a:schemeClr val="dk1"/>
                        </a:buClr>
                        <a:buSzPts val="1100"/>
                        <a:buFont typeface="Arial"/>
                        <a:buNone/>
                      </a:pPr>
                      <a:r>
                        <a:rPr lang="en-GB" sz="800">
                          <a:solidFill>
                            <a:schemeClr val="dk1"/>
                          </a:solidFill>
                          <a:latin typeface="Sniglet"/>
                          <a:ea typeface="Sniglet"/>
                          <a:cs typeface="Sniglet"/>
                          <a:sym typeface="Sniglet"/>
                        </a:rPr>
                        <a:t> Funding a project by raising money from a large number of people who each contribute a relatively small amount, typically via the internet.</a:t>
                      </a:r>
                      <a:endParaRPr sz="800">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rgbClr val="D9D2E9"/>
                    </a:solidFill>
                  </a:tcPr>
                </a:tc>
                <a:tc hMerge="1">
                  <a:txBody>
                    <a:bodyPr/>
                    <a:lstStyle/>
                    <a:p>
                      <a:endParaRPr lang="en-US"/>
                    </a:p>
                  </a:txBody>
                  <a:tcPr/>
                </a:tc>
                <a:extLst>
                  <a:ext uri="{0D108BD9-81ED-4DB2-BD59-A6C34878D82A}">
                    <a16:rowId xmlns:a16="http://schemas.microsoft.com/office/drawing/2014/main" val="10003"/>
                  </a:ext>
                </a:extLst>
              </a:tr>
              <a:tr h="928425">
                <a:tc gridSpan="2">
                  <a:txBody>
                    <a:bodyPr/>
                    <a:lstStyle/>
                    <a:p>
                      <a:pPr marL="0" lvl="0" indent="0" algn="ctr" rtl="0">
                        <a:lnSpc>
                          <a:spcPct val="115000"/>
                        </a:lnSpc>
                        <a:spcBef>
                          <a:spcPts val="1200"/>
                        </a:spcBef>
                        <a:spcAft>
                          <a:spcPts val="0"/>
                        </a:spcAft>
                        <a:buNone/>
                      </a:pPr>
                      <a:r>
                        <a:rPr lang="en-GB" sz="1100" b="1">
                          <a:solidFill>
                            <a:srgbClr val="FF9900"/>
                          </a:solidFill>
                          <a:latin typeface="Sniglet"/>
                          <a:ea typeface="Sniglet"/>
                          <a:cs typeface="Sniglet"/>
                          <a:sym typeface="Sniglet"/>
                        </a:rPr>
                        <a:t>Overdraft</a:t>
                      </a:r>
                      <a:endParaRPr sz="1000" b="1">
                        <a:latin typeface="Sniglet"/>
                        <a:ea typeface="Sniglet"/>
                        <a:cs typeface="Sniglet"/>
                        <a:sym typeface="Sniglet"/>
                      </a:endParaRPr>
                    </a:p>
                    <a:p>
                      <a:pPr marL="0" lvl="0" indent="0" algn="ctr" rtl="0">
                        <a:lnSpc>
                          <a:spcPct val="115000"/>
                        </a:lnSpc>
                        <a:spcBef>
                          <a:spcPts val="1200"/>
                        </a:spcBef>
                        <a:spcAft>
                          <a:spcPts val="0"/>
                        </a:spcAft>
                        <a:buNone/>
                      </a:pPr>
                      <a:r>
                        <a:rPr lang="en-GB" sz="800">
                          <a:latin typeface="Sniglet"/>
                          <a:ea typeface="Sniglet"/>
                          <a:cs typeface="Sniglet"/>
                          <a:sym typeface="Sniglet"/>
                        </a:rPr>
                        <a:t>An arrangement with the bank allowing a customer to spend more money than they have  in their account.</a:t>
                      </a:r>
                      <a:endParaRPr sz="800">
                        <a:latin typeface="Sniglet"/>
                        <a:ea typeface="Sniglet"/>
                        <a:cs typeface="Sniglet"/>
                        <a:sym typeface="Sniglet"/>
                      </a:endParaRPr>
                    </a:p>
                    <a:p>
                      <a:pPr marL="0" lvl="0" indent="0" algn="ctr" rtl="0">
                        <a:lnSpc>
                          <a:spcPct val="115000"/>
                        </a:lnSpc>
                        <a:spcBef>
                          <a:spcPts val="1200"/>
                        </a:spcBef>
                        <a:spcAft>
                          <a:spcPts val="0"/>
                        </a:spcAft>
                        <a:buNone/>
                      </a:pPr>
                      <a:endParaRPr sz="800">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rgbClr val="D9D2E9"/>
                    </a:solidFill>
                  </a:tcPr>
                </a:tc>
                <a:tc hMerge="1">
                  <a:txBody>
                    <a:bodyPr/>
                    <a:lstStyle/>
                    <a:p>
                      <a:endParaRPr lang="en-US"/>
                    </a:p>
                  </a:txBody>
                  <a:tcPr/>
                </a:tc>
                <a:extLst>
                  <a:ext uri="{0D108BD9-81ED-4DB2-BD59-A6C34878D82A}">
                    <a16:rowId xmlns:a16="http://schemas.microsoft.com/office/drawing/2014/main" val="10004"/>
                  </a:ext>
                </a:extLst>
              </a:tr>
            </a:tbl>
          </a:graphicData>
        </a:graphic>
      </p:graphicFrame>
      <p:pic>
        <p:nvPicPr>
          <p:cNvPr id="139" name="Google Shape;139;p26"/>
          <p:cNvPicPr preferRelativeResize="0"/>
          <p:nvPr/>
        </p:nvPicPr>
        <p:blipFill>
          <a:blip r:embed="rId3">
            <a:alphaModFix/>
          </a:blip>
          <a:stretch>
            <a:fillRect/>
          </a:stretch>
        </p:blipFill>
        <p:spPr>
          <a:xfrm>
            <a:off x="115113" y="2338702"/>
            <a:ext cx="3754560" cy="1752005"/>
          </a:xfrm>
          <a:prstGeom prst="rect">
            <a:avLst/>
          </a:prstGeom>
          <a:noFill/>
          <a:ln>
            <a:noFill/>
          </a:ln>
        </p:spPr>
      </p:pic>
      <p:pic>
        <p:nvPicPr>
          <p:cNvPr id="140" name="Google Shape;140;p26"/>
          <p:cNvPicPr preferRelativeResize="0"/>
          <p:nvPr/>
        </p:nvPicPr>
        <p:blipFill>
          <a:blip r:embed="rId3">
            <a:alphaModFix/>
          </a:blip>
          <a:stretch>
            <a:fillRect/>
          </a:stretch>
        </p:blipFill>
        <p:spPr>
          <a:xfrm>
            <a:off x="4115420" y="2338702"/>
            <a:ext cx="3754560" cy="1752005"/>
          </a:xfrm>
          <a:prstGeom prst="rect">
            <a:avLst/>
          </a:prstGeom>
          <a:noFill/>
          <a:ln>
            <a:noFill/>
          </a:ln>
        </p:spPr>
      </p:pic>
      <p:sp>
        <p:nvSpPr>
          <p:cNvPr id="141" name="Google Shape;141;p26"/>
          <p:cNvSpPr/>
          <p:nvPr/>
        </p:nvSpPr>
        <p:spPr>
          <a:xfrm>
            <a:off x="1397079" y="4243541"/>
            <a:ext cx="1397100" cy="901200"/>
          </a:xfrm>
          <a:prstGeom prst="rect">
            <a:avLst/>
          </a:prstGeom>
          <a:solidFill>
            <a:srgbClr val="C9DAF8"/>
          </a:solidFill>
          <a:ln w="9525" cap="flat" cmpd="sng">
            <a:solidFill>
              <a:schemeClr val="dk2"/>
            </a:solidFill>
            <a:prstDash val="solid"/>
            <a:round/>
            <a:headEnd type="none" w="sm" len="sm"/>
            <a:tailEnd type="none" w="sm" len="sm"/>
          </a:ln>
        </p:spPr>
        <p:txBody>
          <a:bodyPr spcFirstLastPara="1" wrap="square" lIns="72850" tIns="72850" rIns="72850" bIns="72850" anchor="t" anchorCtr="0">
            <a:noAutofit/>
          </a:bodyPr>
          <a:lstStyle/>
          <a:p>
            <a:pPr marL="0" lvl="0" indent="0" algn="ctr" rtl="0">
              <a:spcBef>
                <a:spcPts val="0"/>
              </a:spcBef>
              <a:spcAft>
                <a:spcPts val="0"/>
              </a:spcAft>
              <a:buNone/>
            </a:pPr>
            <a:r>
              <a:rPr lang="en-GB" sz="800">
                <a:latin typeface="Sniglet"/>
                <a:ea typeface="Sniglet"/>
                <a:cs typeface="Sniglet"/>
                <a:sym typeface="Sniglet"/>
              </a:rPr>
              <a:t>Quizlet</a:t>
            </a:r>
            <a:endParaRPr sz="800">
              <a:latin typeface="Sniglet"/>
              <a:ea typeface="Sniglet"/>
              <a:cs typeface="Sniglet"/>
              <a:sym typeface="Sniglet"/>
            </a:endParaRPr>
          </a:p>
          <a:p>
            <a:pPr marL="0" lvl="0" indent="0" algn="ctr" rtl="0">
              <a:spcBef>
                <a:spcPts val="0"/>
              </a:spcBef>
              <a:spcAft>
                <a:spcPts val="0"/>
              </a:spcAft>
              <a:buNone/>
            </a:pPr>
            <a:endParaRPr sz="800">
              <a:latin typeface="Sniglet"/>
              <a:ea typeface="Sniglet"/>
              <a:cs typeface="Sniglet"/>
              <a:sym typeface="Sniglet"/>
            </a:endParaRPr>
          </a:p>
        </p:txBody>
      </p:sp>
      <p:sp>
        <p:nvSpPr>
          <p:cNvPr id="142" name="Google Shape;142;p26"/>
          <p:cNvSpPr/>
          <p:nvPr/>
        </p:nvSpPr>
        <p:spPr>
          <a:xfrm>
            <a:off x="2794158" y="4243541"/>
            <a:ext cx="1397100" cy="901200"/>
          </a:xfrm>
          <a:prstGeom prst="rect">
            <a:avLst/>
          </a:prstGeom>
          <a:solidFill>
            <a:srgbClr val="FFF2CC"/>
          </a:solidFill>
          <a:ln w="9525" cap="flat" cmpd="sng">
            <a:solidFill>
              <a:schemeClr val="dk2"/>
            </a:solidFill>
            <a:prstDash val="solid"/>
            <a:round/>
            <a:headEnd type="none" w="sm" len="sm"/>
            <a:tailEnd type="none" w="sm" len="sm"/>
          </a:ln>
        </p:spPr>
        <p:txBody>
          <a:bodyPr spcFirstLastPara="1" wrap="square" lIns="72850" tIns="72850" rIns="72850" bIns="72850" anchor="t" anchorCtr="0">
            <a:noAutofit/>
          </a:bodyPr>
          <a:lstStyle/>
          <a:p>
            <a:pPr marL="0" lvl="0" indent="0" algn="ctr" rtl="0">
              <a:spcBef>
                <a:spcPts val="0"/>
              </a:spcBef>
              <a:spcAft>
                <a:spcPts val="0"/>
              </a:spcAft>
              <a:buClr>
                <a:schemeClr val="dk1"/>
              </a:buClr>
              <a:buSzPts val="900"/>
              <a:buFont typeface="Arial"/>
              <a:buNone/>
            </a:pPr>
            <a:r>
              <a:rPr lang="en-GB" sz="800">
                <a:solidFill>
                  <a:schemeClr val="dk1"/>
                </a:solidFill>
                <a:latin typeface="Sniglet"/>
                <a:ea typeface="Sniglet"/>
                <a:cs typeface="Sniglet"/>
                <a:sym typeface="Sniglet"/>
              </a:rPr>
              <a:t>Exam Style Question</a:t>
            </a:r>
            <a:endParaRPr sz="800">
              <a:solidFill>
                <a:schemeClr val="dk1"/>
              </a:solidFill>
              <a:latin typeface="Sniglet"/>
              <a:ea typeface="Sniglet"/>
              <a:cs typeface="Sniglet"/>
              <a:sym typeface="Sniglet"/>
            </a:endParaRPr>
          </a:p>
          <a:p>
            <a:pPr marL="0" lvl="0" indent="0" algn="l" rtl="0">
              <a:spcBef>
                <a:spcPts val="0"/>
              </a:spcBef>
              <a:spcAft>
                <a:spcPts val="0"/>
              </a:spcAft>
              <a:buClr>
                <a:schemeClr val="dk1"/>
              </a:buClr>
              <a:buSzPts val="1100"/>
              <a:buFont typeface="Arial"/>
              <a:buNone/>
            </a:pPr>
            <a:r>
              <a:rPr lang="en-GB" sz="800" b="1">
                <a:solidFill>
                  <a:schemeClr val="dk1"/>
                </a:solidFill>
              </a:rPr>
              <a:t>My Revision Notes OCR GCSE (9-1) p.86.</a:t>
            </a:r>
            <a:endParaRPr sz="800" b="1">
              <a:solidFill>
                <a:schemeClr val="dk1"/>
              </a:solidFill>
            </a:endParaRPr>
          </a:p>
          <a:p>
            <a:pPr marL="0" lvl="0" indent="0" algn="ctr" rtl="0">
              <a:spcBef>
                <a:spcPts val="0"/>
              </a:spcBef>
              <a:spcAft>
                <a:spcPts val="0"/>
              </a:spcAft>
              <a:buClr>
                <a:schemeClr val="dk1"/>
              </a:buClr>
              <a:buSzPts val="900"/>
              <a:buFont typeface="Arial"/>
              <a:buNone/>
            </a:pPr>
            <a:endParaRPr sz="800">
              <a:solidFill>
                <a:schemeClr val="dk1"/>
              </a:solidFill>
              <a:latin typeface="Sniglet"/>
              <a:ea typeface="Sniglet"/>
              <a:cs typeface="Sniglet"/>
              <a:sym typeface="Sniglet"/>
            </a:endParaRPr>
          </a:p>
          <a:p>
            <a:pPr marL="0" lvl="0" indent="0" algn="l" rtl="0">
              <a:spcBef>
                <a:spcPts val="0"/>
              </a:spcBef>
              <a:spcAft>
                <a:spcPts val="0"/>
              </a:spcAft>
              <a:buNone/>
            </a:pPr>
            <a:endParaRPr sz="1100"/>
          </a:p>
        </p:txBody>
      </p:sp>
      <p:sp>
        <p:nvSpPr>
          <p:cNvPr id="143" name="Google Shape;143;p26"/>
          <p:cNvSpPr/>
          <p:nvPr/>
        </p:nvSpPr>
        <p:spPr>
          <a:xfrm>
            <a:off x="4191237" y="4243541"/>
            <a:ext cx="1397100" cy="901200"/>
          </a:xfrm>
          <a:prstGeom prst="rect">
            <a:avLst/>
          </a:prstGeom>
          <a:solidFill>
            <a:srgbClr val="C9DAF8"/>
          </a:solidFill>
          <a:ln w="9525" cap="flat" cmpd="sng">
            <a:solidFill>
              <a:schemeClr val="dk2"/>
            </a:solidFill>
            <a:prstDash val="solid"/>
            <a:round/>
            <a:headEnd type="none" w="sm" len="sm"/>
            <a:tailEnd type="none" w="sm" len="sm"/>
          </a:ln>
        </p:spPr>
        <p:txBody>
          <a:bodyPr spcFirstLastPara="1" wrap="square" lIns="72850" tIns="72850" rIns="72850" bIns="72850" anchor="t" anchorCtr="0">
            <a:noAutofit/>
          </a:bodyPr>
          <a:lstStyle/>
          <a:p>
            <a:pPr marL="0" lvl="0" indent="0" algn="ctr" rtl="0">
              <a:spcBef>
                <a:spcPts val="0"/>
              </a:spcBef>
              <a:spcAft>
                <a:spcPts val="0"/>
              </a:spcAft>
              <a:buClr>
                <a:schemeClr val="dk1"/>
              </a:buClr>
              <a:buSzPts val="900"/>
              <a:buFont typeface="Arial"/>
              <a:buNone/>
            </a:pPr>
            <a:r>
              <a:rPr lang="en-GB" sz="800">
                <a:solidFill>
                  <a:schemeClr val="dk1"/>
                </a:solidFill>
                <a:latin typeface="Sniglet"/>
                <a:ea typeface="Sniglet"/>
                <a:cs typeface="Sniglet"/>
                <a:sym typeface="Sniglet"/>
              </a:rPr>
              <a:t>Video Links</a:t>
            </a:r>
            <a:endParaRPr sz="800">
              <a:solidFill>
                <a:schemeClr val="dk1"/>
              </a:solidFill>
              <a:latin typeface="Sniglet"/>
              <a:ea typeface="Sniglet"/>
              <a:cs typeface="Sniglet"/>
              <a:sym typeface="Sniglet"/>
            </a:endParaRPr>
          </a:p>
          <a:p>
            <a:pPr marL="0" lvl="0" indent="0" algn="l" rtl="0">
              <a:spcBef>
                <a:spcPts val="0"/>
              </a:spcBef>
              <a:spcAft>
                <a:spcPts val="0"/>
              </a:spcAft>
              <a:buNone/>
            </a:pPr>
            <a:endParaRPr sz="1100"/>
          </a:p>
        </p:txBody>
      </p:sp>
      <p:sp>
        <p:nvSpPr>
          <p:cNvPr id="144" name="Google Shape;144;p26"/>
          <p:cNvSpPr/>
          <p:nvPr/>
        </p:nvSpPr>
        <p:spPr>
          <a:xfrm>
            <a:off x="5588316" y="4243485"/>
            <a:ext cx="1397100" cy="901200"/>
          </a:xfrm>
          <a:prstGeom prst="rect">
            <a:avLst/>
          </a:prstGeom>
          <a:solidFill>
            <a:srgbClr val="FFF2CC"/>
          </a:solidFill>
          <a:ln w="9525" cap="flat" cmpd="sng">
            <a:solidFill>
              <a:schemeClr val="dk2"/>
            </a:solidFill>
            <a:prstDash val="solid"/>
            <a:round/>
            <a:headEnd type="none" w="sm" len="sm"/>
            <a:tailEnd type="none" w="sm" len="sm"/>
          </a:ln>
        </p:spPr>
        <p:txBody>
          <a:bodyPr spcFirstLastPara="1" wrap="square" lIns="72850" tIns="72850" rIns="72850" bIns="72850" anchor="t" anchorCtr="0">
            <a:noAutofit/>
          </a:bodyPr>
          <a:lstStyle/>
          <a:p>
            <a:pPr marL="0" lvl="0" indent="0" algn="ctr" rtl="0">
              <a:spcBef>
                <a:spcPts val="0"/>
              </a:spcBef>
              <a:spcAft>
                <a:spcPts val="0"/>
              </a:spcAft>
              <a:buClr>
                <a:schemeClr val="dk1"/>
              </a:buClr>
              <a:buSzPts val="900"/>
              <a:buFont typeface="Arial"/>
              <a:buNone/>
            </a:pPr>
            <a:r>
              <a:rPr lang="en-GB" sz="800">
                <a:solidFill>
                  <a:schemeClr val="dk1"/>
                </a:solidFill>
                <a:latin typeface="Sniglet"/>
                <a:ea typeface="Sniglet"/>
                <a:cs typeface="Sniglet"/>
                <a:sym typeface="Sniglet"/>
              </a:rPr>
              <a:t>Extended Reading</a:t>
            </a:r>
            <a:endParaRPr sz="800">
              <a:solidFill>
                <a:schemeClr val="dk1"/>
              </a:solidFill>
              <a:latin typeface="Sniglet"/>
              <a:ea typeface="Sniglet"/>
              <a:cs typeface="Sniglet"/>
              <a:sym typeface="Sniglet"/>
            </a:endParaRPr>
          </a:p>
          <a:p>
            <a:pPr marL="0" lvl="0" indent="0" algn="l" rtl="0">
              <a:spcBef>
                <a:spcPts val="0"/>
              </a:spcBef>
              <a:spcAft>
                <a:spcPts val="0"/>
              </a:spcAft>
              <a:buNone/>
            </a:pPr>
            <a:r>
              <a:rPr lang="en-GB" sz="800" b="1"/>
              <a:t>My Revision Notes OCR GCSE (9-1) pp.82-86.</a:t>
            </a:r>
            <a:endParaRPr sz="800" b="1"/>
          </a:p>
        </p:txBody>
      </p:sp>
      <p:sp>
        <p:nvSpPr>
          <p:cNvPr id="145" name="Google Shape;145;p26"/>
          <p:cNvSpPr/>
          <p:nvPr/>
        </p:nvSpPr>
        <p:spPr>
          <a:xfrm>
            <a:off x="93026" y="407041"/>
            <a:ext cx="1404600" cy="318300"/>
          </a:xfrm>
          <a:prstGeom prst="rect">
            <a:avLst/>
          </a:prstGeom>
          <a:solidFill>
            <a:srgbClr val="8E7CC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n-GB" sz="1000">
                <a:latin typeface="Sniglet"/>
                <a:ea typeface="Sniglet"/>
                <a:cs typeface="Sniglet"/>
                <a:sym typeface="Sniglet"/>
              </a:rPr>
              <a:t>Owner’s capital</a:t>
            </a:r>
            <a:endParaRPr sz="1000">
              <a:latin typeface="Sniglet"/>
              <a:ea typeface="Sniglet"/>
              <a:cs typeface="Sniglet"/>
              <a:sym typeface="Sniglet"/>
            </a:endParaRPr>
          </a:p>
        </p:txBody>
      </p:sp>
      <p:sp>
        <p:nvSpPr>
          <p:cNvPr id="146" name="Google Shape;146;p26"/>
          <p:cNvSpPr/>
          <p:nvPr/>
        </p:nvSpPr>
        <p:spPr>
          <a:xfrm>
            <a:off x="4039048" y="407050"/>
            <a:ext cx="3216000" cy="318300"/>
          </a:xfrm>
          <a:prstGeom prst="rect">
            <a:avLst/>
          </a:prstGeom>
          <a:solidFill>
            <a:srgbClr val="8E7CC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n-GB" sz="1000">
                <a:solidFill>
                  <a:schemeClr val="dk1"/>
                </a:solidFill>
                <a:latin typeface="Sniglet"/>
                <a:ea typeface="Sniglet"/>
                <a:cs typeface="Sniglet"/>
                <a:sym typeface="Sniglet"/>
              </a:rPr>
              <a:t>Retained profit</a:t>
            </a:r>
            <a:endParaRPr sz="1000">
              <a:latin typeface="Sniglet"/>
              <a:ea typeface="Sniglet"/>
              <a:cs typeface="Sniglet"/>
              <a:sym typeface="Sniglet"/>
            </a:endParaRPr>
          </a:p>
        </p:txBody>
      </p:sp>
      <p:sp>
        <p:nvSpPr>
          <p:cNvPr id="147" name="Google Shape;147;p26"/>
          <p:cNvSpPr/>
          <p:nvPr/>
        </p:nvSpPr>
        <p:spPr>
          <a:xfrm>
            <a:off x="115102" y="2249320"/>
            <a:ext cx="1404600" cy="318300"/>
          </a:xfrm>
          <a:prstGeom prst="rect">
            <a:avLst/>
          </a:prstGeom>
          <a:solidFill>
            <a:srgbClr val="8E7CC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n-GB" sz="1000">
                <a:latin typeface="Sniglet"/>
                <a:ea typeface="Sniglet"/>
                <a:cs typeface="Sniglet"/>
                <a:sym typeface="Sniglet"/>
              </a:rPr>
              <a:t>Loan</a:t>
            </a:r>
            <a:endParaRPr sz="1000">
              <a:latin typeface="Sniglet"/>
              <a:ea typeface="Sniglet"/>
              <a:cs typeface="Sniglet"/>
              <a:sym typeface="Sniglet"/>
            </a:endParaRPr>
          </a:p>
        </p:txBody>
      </p:sp>
      <p:sp>
        <p:nvSpPr>
          <p:cNvPr id="148" name="Google Shape;148;p26"/>
          <p:cNvSpPr/>
          <p:nvPr/>
        </p:nvSpPr>
        <p:spPr>
          <a:xfrm>
            <a:off x="4050071" y="2249320"/>
            <a:ext cx="1404600" cy="318300"/>
          </a:xfrm>
          <a:prstGeom prst="rect">
            <a:avLst/>
          </a:prstGeom>
          <a:solidFill>
            <a:srgbClr val="8E7CC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n-GB" sz="1000">
                <a:latin typeface="Sniglet"/>
                <a:ea typeface="Sniglet"/>
                <a:cs typeface="Sniglet"/>
                <a:sym typeface="Sniglet"/>
              </a:rPr>
              <a:t>Issuing shares</a:t>
            </a:r>
            <a:endParaRPr sz="1000">
              <a:latin typeface="Sniglet"/>
              <a:ea typeface="Sniglet"/>
              <a:cs typeface="Sniglet"/>
              <a:sym typeface="Sniglet"/>
            </a:endParaRPr>
          </a:p>
        </p:txBody>
      </p:sp>
      <p:sp>
        <p:nvSpPr>
          <p:cNvPr id="149" name="Google Shape;149;p26"/>
          <p:cNvSpPr txBox="1"/>
          <p:nvPr/>
        </p:nvSpPr>
        <p:spPr>
          <a:xfrm>
            <a:off x="301025" y="2507450"/>
            <a:ext cx="3443100" cy="1560300"/>
          </a:xfrm>
          <a:prstGeom prst="rect">
            <a:avLst/>
          </a:prstGeom>
          <a:noFill/>
          <a:ln>
            <a:noFill/>
          </a:ln>
        </p:spPr>
        <p:txBody>
          <a:bodyPr spcFirstLastPara="1" wrap="square" lIns="72850" tIns="72850" rIns="72850" bIns="72850" anchor="t" anchorCtr="0">
            <a:spAutoFit/>
          </a:bodyPr>
          <a:lstStyle/>
          <a:p>
            <a:pPr marL="0" lvl="0" indent="0" algn="l" rtl="0">
              <a:lnSpc>
                <a:spcPct val="115000"/>
              </a:lnSpc>
              <a:spcBef>
                <a:spcPts val="0"/>
              </a:spcBef>
              <a:spcAft>
                <a:spcPts val="0"/>
              </a:spcAft>
              <a:buClr>
                <a:schemeClr val="dk1"/>
              </a:buClr>
              <a:buSzPts val="1100"/>
              <a:buFont typeface="Arial"/>
              <a:buNone/>
            </a:pPr>
            <a:r>
              <a:rPr lang="en-GB" sz="900" b="1">
                <a:solidFill>
                  <a:schemeClr val="dk1"/>
                </a:solidFill>
                <a:highlight>
                  <a:srgbClr val="FFFFFF"/>
                </a:highlight>
                <a:latin typeface="Calibri"/>
                <a:ea typeface="Calibri"/>
                <a:cs typeface="Calibri"/>
                <a:sym typeface="Calibri"/>
              </a:rPr>
              <a:t>Advantages </a:t>
            </a:r>
            <a:r>
              <a:rPr lang="en-GB" sz="900">
                <a:solidFill>
                  <a:schemeClr val="dk1"/>
                </a:solidFill>
                <a:highlight>
                  <a:srgbClr val="FFFFFF"/>
                </a:highlight>
                <a:latin typeface="Calibri"/>
                <a:ea typeface="Calibri"/>
                <a:cs typeface="Calibri"/>
                <a:sym typeface="Calibri"/>
              </a:rPr>
              <a:t> </a:t>
            </a:r>
            <a:endParaRPr sz="900">
              <a:solidFill>
                <a:schemeClr val="dk1"/>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900">
                <a:solidFill>
                  <a:schemeClr val="dk1"/>
                </a:solidFill>
                <a:highlight>
                  <a:srgbClr val="FFFFFF"/>
                </a:highlight>
                <a:latin typeface="Calibri"/>
                <a:ea typeface="Calibri"/>
                <a:cs typeface="Calibri"/>
                <a:sym typeface="Calibri"/>
              </a:rPr>
              <a:t>▪ Repayment is spread over time  </a:t>
            </a:r>
            <a:endParaRPr sz="900">
              <a:solidFill>
                <a:schemeClr val="dk1"/>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900">
                <a:solidFill>
                  <a:schemeClr val="dk1"/>
                </a:solidFill>
                <a:highlight>
                  <a:srgbClr val="FFFFFF"/>
                </a:highlight>
                <a:latin typeface="Calibri"/>
                <a:ea typeface="Calibri"/>
                <a:cs typeface="Calibri"/>
                <a:sym typeface="Calibri"/>
              </a:rPr>
              <a:t>▪ business knows exactly how much has to be repaid and when  </a:t>
            </a:r>
            <a:endParaRPr sz="900">
              <a:solidFill>
                <a:schemeClr val="dk1"/>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900">
                <a:solidFill>
                  <a:schemeClr val="dk1"/>
                </a:solidFill>
                <a:highlight>
                  <a:srgbClr val="FFFFFF"/>
                </a:highlight>
                <a:latin typeface="Calibri"/>
                <a:ea typeface="Calibri"/>
                <a:cs typeface="Calibri"/>
                <a:sym typeface="Calibri"/>
              </a:rPr>
              <a:t>▪ Money is available quickly  </a:t>
            </a:r>
            <a:endParaRPr sz="900">
              <a:solidFill>
                <a:schemeClr val="dk1"/>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900" b="1">
                <a:solidFill>
                  <a:schemeClr val="dk1"/>
                </a:solidFill>
                <a:highlight>
                  <a:srgbClr val="FFFFFF"/>
                </a:highlight>
                <a:latin typeface="Calibri"/>
                <a:ea typeface="Calibri"/>
                <a:cs typeface="Calibri"/>
                <a:sym typeface="Calibri"/>
              </a:rPr>
              <a:t>Disadvantages </a:t>
            </a:r>
            <a:r>
              <a:rPr lang="en-GB" sz="900">
                <a:solidFill>
                  <a:schemeClr val="dk1"/>
                </a:solidFill>
                <a:highlight>
                  <a:srgbClr val="FFFFFF"/>
                </a:highlight>
                <a:latin typeface="Calibri"/>
                <a:ea typeface="Calibri"/>
                <a:cs typeface="Calibri"/>
                <a:sym typeface="Calibri"/>
              </a:rPr>
              <a:t> </a:t>
            </a:r>
            <a:endParaRPr sz="900">
              <a:solidFill>
                <a:schemeClr val="dk1"/>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900">
                <a:solidFill>
                  <a:schemeClr val="dk1"/>
                </a:solidFill>
                <a:highlight>
                  <a:srgbClr val="FFFFFF"/>
                </a:highlight>
                <a:latin typeface="Calibri"/>
                <a:ea typeface="Calibri"/>
                <a:cs typeface="Calibri"/>
                <a:sym typeface="Calibri"/>
              </a:rPr>
              <a:t>▪ Interest has to be paid  </a:t>
            </a:r>
            <a:endParaRPr sz="900">
              <a:solidFill>
                <a:schemeClr val="dk1"/>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900">
                <a:solidFill>
                  <a:schemeClr val="dk1"/>
                </a:solidFill>
                <a:highlight>
                  <a:srgbClr val="FFFFFF"/>
                </a:highlight>
                <a:latin typeface="Calibri"/>
                <a:ea typeface="Calibri"/>
                <a:cs typeface="Calibri"/>
                <a:sym typeface="Calibri"/>
              </a:rPr>
              <a:t>▪ Business may need to risk an asset as security  </a:t>
            </a:r>
            <a:endParaRPr sz="900">
              <a:solidFill>
                <a:schemeClr val="dk1"/>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900">
                <a:solidFill>
                  <a:schemeClr val="dk1"/>
                </a:solidFill>
                <a:highlight>
                  <a:srgbClr val="FFFFFF"/>
                </a:highlight>
                <a:latin typeface="Calibri"/>
                <a:ea typeface="Calibri"/>
                <a:cs typeface="Calibri"/>
                <a:sym typeface="Calibri"/>
              </a:rPr>
              <a:t>▪ Bank will want to see a business plan to ensure they can afford the loan </a:t>
            </a:r>
            <a:endParaRPr sz="900">
              <a:solidFill>
                <a:schemeClr val="dk1"/>
              </a:solidFill>
              <a:highlight>
                <a:srgbClr val="FFFFFF"/>
              </a:highlight>
              <a:latin typeface="Calibri"/>
              <a:ea typeface="Calibri"/>
              <a:cs typeface="Calibri"/>
              <a:sym typeface="Calibri"/>
            </a:endParaRPr>
          </a:p>
        </p:txBody>
      </p:sp>
      <p:sp>
        <p:nvSpPr>
          <p:cNvPr id="150" name="Google Shape;150;p26"/>
          <p:cNvSpPr txBox="1"/>
          <p:nvPr/>
        </p:nvSpPr>
        <p:spPr>
          <a:xfrm>
            <a:off x="4271134" y="2607792"/>
            <a:ext cx="3443100" cy="1560300"/>
          </a:xfrm>
          <a:prstGeom prst="rect">
            <a:avLst/>
          </a:prstGeom>
          <a:noFill/>
          <a:ln>
            <a:noFill/>
          </a:ln>
        </p:spPr>
        <p:txBody>
          <a:bodyPr spcFirstLastPara="1" wrap="square" lIns="72850" tIns="72850" rIns="72850" bIns="72850" anchor="t" anchorCtr="0">
            <a:spAutoFit/>
          </a:bodyPr>
          <a:lstStyle/>
          <a:p>
            <a:pPr marL="0" lvl="0" indent="0" algn="l" rtl="0">
              <a:lnSpc>
                <a:spcPct val="115000"/>
              </a:lnSpc>
              <a:spcBef>
                <a:spcPts val="0"/>
              </a:spcBef>
              <a:spcAft>
                <a:spcPts val="0"/>
              </a:spcAft>
              <a:buClr>
                <a:schemeClr val="dk1"/>
              </a:buClr>
              <a:buSzPts val="1100"/>
              <a:buFont typeface="Arial"/>
              <a:buNone/>
            </a:pPr>
            <a:r>
              <a:rPr lang="en-GB" sz="900" b="1">
                <a:solidFill>
                  <a:schemeClr val="dk1"/>
                </a:solidFill>
                <a:highlight>
                  <a:srgbClr val="FFFFFF"/>
                </a:highlight>
                <a:latin typeface="Calibri"/>
                <a:ea typeface="Calibri"/>
                <a:cs typeface="Calibri"/>
                <a:sym typeface="Calibri"/>
              </a:rPr>
              <a:t>Advantages </a:t>
            </a:r>
            <a:r>
              <a:rPr lang="en-GB" sz="900">
                <a:solidFill>
                  <a:schemeClr val="dk1"/>
                </a:solidFill>
                <a:highlight>
                  <a:srgbClr val="FFFFFF"/>
                </a:highlight>
                <a:latin typeface="Calibri"/>
                <a:ea typeface="Calibri"/>
                <a:cs typeface="Calibri"/>
                <a:sym typeface="Calibri"/>
              </a:rPr>
              <a:t> </a:t>
            </a:r>
            <a:endParaRPr sz="900">
              <a:solidFill>
                <a:schemeClr val="dk1"/>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900">
                <a:solidFill>
                  <a:schemeClr val="dk1"/>
                </a:solidFill>
                <a:highlight>
                  <a:srgbClr val="FFFFFF"/>
                </a:highlight>
                <a:latin typeface="Calibri"/>
                <a:ea typeface="Calibri"/>
                <a:cs typeface="Calibri"/>
                <a:sym typeface="Calibri"/>
              </a:rPr>
              <a:t>▪ A lot of finance can be raised from many investors  </a:t>
            </a:r>
            <a:endParaRPr sz="900">
              <a:solidFill>
                <a:schemeClr val="dk1"/>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900">
                <a:solidFill>
                  <a:schemeClr val="dk1"/>
                </a:solidFill>
                <a:highlight>
                  <a:srgbClr val="FFFFFF"/>
                </a:highlight>
                <a:latin typeface="Calibri"/>
                <a:ea typeface="Calibri"/>
                <a:cs typeface="Calibri"/>
                <a:sym typeface="Calibri"/>
              </a:rPr>
              <a:t>▪Money does not have to be paid back  </a:t>
            </a:r>
            <a:endParaRPr sz="900">
              <a:solidFill>
                <a:schemeClr val="dk1"/>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900">
                <a:solidFill>
                  <a:schemeClr val="dk1"/>
                </a:solidFill>
                <a:highlight>
                  <a:srgbClr val="FFFFFF"/>
                </a:highlight>
                <a:latin typeface="Calibri"/>
                <a:ea typeface="Calibri"/>
                <a:cs typeface="Calibri"/>
                <a:sym typeface="Calibri"/>
              </a:rPr>
              <a:t>▪ No interest is payable  </a:t>
            </a:r>
            <a:endParaRPr sz="900">
              <a:solidFill>
                <a:schemeClr val="dk1"/>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900" b="1">
                <a:solidFill>
                  <a:schemeClr val="dk1"/>
                </a:solidFill>
                <a:highlight>
                  <a:srgbClr val="FFFFFF"/>
                </a:highlight>
                <a:latin typeface="Calibri"/>
                <a:ea typeface="Calibri"/>
                <a:cs typeface="Calibri"/>
                <a:sym typeface="Calibri"/>
              </a:rPr>
              <a:t>Disadvantages </a:t>
            </a:r>
            <a:r>
              <a:rPr lang="en-GB" sz="900">
                <a:solidFill>
                  <a:schemeClr val="dk1"/>
                </a:solidFill>
                <a:highlight>
                  <a:srgbClr val="FFFFFF"/>
                </a:highlight>
                <a:latin typeface="Calibri"/>
                <a:ea typeface="Calibri"/>
                <a:cs typeface="Calibri"/>
                <a:sym typeface="Calibri"/>
              </a:rPr>
              <a:t> </a:t>
            </a:r>
            <a:endParaRPr sz="900">
              <a:solidFill>
                <a:schemeClr val="dk1"/>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900">
                <a:solidFill>
                  <a:schemeClr val="dk1"/>
                </a:solidFill>
                <a:highlight>
                  <a:srgbClr val="FFFFFF"/>
                </a:highlight>
                <a:latin typeface="Calibri"/>
                <a:ea typeface="Calibri"/>
                <a:cs typeface="Calibri"/>
                <a:sym typeface="Calibri"/>
              </a:rPr>
              <a:t>▪ Dividends may have to be paid to shareholders  </a:t>
            </a:r>
            <a:endParaRPr sz="900">
              <a:solidFill>
                <a:schemeClr val="dk1"/>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900">
                <a:solidFill>
                  <a:schemeClr val="dk1"/>
                </a:solidFill>
                <a:highlight>
                  <a:srgbClr val="FFFFFF"/>
                </a:highlight>
                <a:latin typeface="Calibri"/>
                <a:ea typeface="Calibri"/>
                <a:cs typeface="Calibri"/>
                <a:sym typeface="Calibri"/>
              </a:rPr>
              <a:t>▪Shareholders are entitled to have a say in the running of the business  </a:t>
            </a:r>
            <a:endParaRPr sz="900">
              <a:solidFill>
                <a:schemeClr val="dk1"/>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900">
                <a:solidFill>
                  <a:schemeClr val="dk1"/>
                </a:solidFill>
                <a:highlight>
                  <a:srgbClr val="FFFFFF"/>
                </a:highlight>
                <a:latin typeface="Calibri"/>
                <a:ea typeface="Calibri"/>
                <a:cs typeface="Calibri"/>
                <a:sym typeface="Calibri"/>
              </a:rPr>
              <a:t>▪The business may be taken over by a competitor </a:t>
            </a:r>
            <a:endParaRPr sz="900">
              <a:solidFill>
                <a:schemeClr val="dk1"/>
              </a:solidFill>
              <a:highlight>
                <a:srgbClr val="FFFFFF"/>
              </a:highlight>
              <a:latin typeface="Calibri"/>
              <a:ea typeface="Calibri"/>
              <a:cs typeface="Calibri"/>
              <a:sym typeface="Calibri"/>
            </a:endParaRPr>
          </a:p>
          <a:p>
            <a:pPr marL="215900" lvl="0" indent="0" algn="l" rtl="0">
              <a:spcBef>
                <a:spcPts val="0"/>
              </a:spcBef>
              <a:spcAft>
                <a:spcPts val="0"/>
              </a:spcAft>
              <a:buNone/>
            </a:pPr>
            <a:endParaRPr sz="900">
              <a:latin typeface="Sniglet"/>
              <a:ea typeface="Sniglet"/>
              <a:cs typeface="Sniglet"/>
              <a:sym typeface="Sniglet"/>
            </a:endParaRPr>
          </a:p>
        </p:txBody>
      </p:sp>
      <p:sp>
        <p:nvSpPr>
          <p:cNvPr id="151" name="Google Shape;151;p26"/>
          <p:cNvSpPr/>
          <p:nvPr/>
        </p:nvSpPr>
        <p:spPr>
          <a:xfrm>
            <a:off x="0" y="4243473"/>
            <a:ext cx="1397100" cy="901200"/>
          </a:xfrm>
          <a:prstGeom prst="rect">
            <a:avLst/>
          </a:prstGeom>
          <a:solidFill>
            <a:srgbClr val="FFF2CC"/>
          </a:solidFill>
          <a:ln w="9525" cap="flat" cmpd="sng">
            <a:solidFill>
              <a:schemeClr val="dk2"/>
            </a:solidFill>
            <a:prstDash val="solid"/>
            <a:round/>
            <a:headEnd type="none" w="sm" len="sm"/>
            <a:tailEnd type="none" w="sm" len="sm"/>
          </a:ln>
        </p:spPr>
        <p:txBody>
          <a:bodyPr spcFirstLastPara="1" wrap="square" lIns="72850" tIns="72850" rIns="72850" bIns="72850" anchor="t" anchorCtr="0">
            <a:noAutofit/>
          </a:bodyPr>
          <a:lstStyle/>
          <a:p>
            <a:pPr marL="0" lvl="0" indent="0" algn="ctr" rtl="0">
              <a:spcBef>
                <a:spcPts val="0"/>
              </a:spcBef>
              <a:spcAft>
                <a:spcPts val="0"/>
              </a:spcAft>
              <a:buNone/>
            </a:pPr>
            <a:r>
              <a:rPr lang="en-GB" sz="800">
                <a:latin typeface="Sniglet"/>
                <a:ea typeface="Sniglet"/>
                <a:cs typeface="Sniglet"/>
                <a:sym typeface="Sniglet"/>
              </a:rPr>
              <a:t>Bitesize - test yourself!</a:t>
            </a:r>
            <a:endParaRPr sz="800">
              <a:latin typeface="Sniglet"/>
              <a:ea typeface="Sniglet"/>
              <a:cs typeface="Sniglet"/>
              <a:sym typeface="Sniglet"/>
            </a:endParaRPr>
          </a:p>
          <a:p>
            <a:pPr marL="0" lvl="0" indent="0" algn="ctr" rtl="0">
              <a:spcBef>
                <a:spcPts val="0"/>
              </a:spcBef>
              <a:spcAft>
                <a:spcPts val="0"/>
              </a:spcAft>
              <a:buNone/>
            </a:pPr>
            <a:endParaRPr sz="800">
              <a:latin typeface="Sniglet"/>
              <a:ea typeface="Sniglet"/>
              <a:cs typeface="Sniglet"/>
              <a:sym typeface="Sniglet"/>
            </a:endParaRPr>
          </a:p>
          <a:p>
            <a:pPr marL="0" lvl="0" indent="0" algn="ctr" rtl="0">
              <a:spcBef>
                <a:spcPts val="0"/>
              </a:spcBef>
              <a:spcAft>
                <a:spcPts val="0"/>
              </a:spcAft>
              <a:buNone/>
            </a:pPr>
            <a:endParaRPr sz="800">
              <a:latin typeface="Sniglet"/>
              <a:ea typeface="Sniglet"/>
              <a:cs typeface="Sniglet"/>
              <a:sym typeface="Sniglet"/>
            </a:endParaRPr>
          </a:p>
        </p:txBody>
      </p:sp>
      <p:sp>
        <p:nvSpPr>
          <p:cNvPr id="152" name="Google Shape;152;p26"/>
          <p:cNvSpPr txBox="1"/>
          <p:nvPr/>
        </p:nvSpPr>
        <p:spPr>
          <a:xfrm>
            <a:off x="250050" y="709388"/>
            <a:ext cx="3000000" cy="1469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900" b="1">
                <a:solidFill>
                  <a:schemeClr val="dk1"/>
                </a:solidFill>
                <a:highlight>
                  <a:srgbClr val="FFFFFF"/>
                </a:highlight>
                <a:latin typeface="Calibri"/>
                <a:ea typeface="Calibri"/>
                <a:cs typeface="Calibri"/>
                <a:sym typeface="Calibri"/>
              </a:rPr>
              <a:t>Advantages </a:t>
            </a:r>
            <a:endParaRPr sz="900" b="1">
              <a:solidFill>
                <a:schemeClr val="dk1"/>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None/>
            </a:pPr>
            <a:r>
              <a:rPr lang="en-GB" sz="900">
                <a:solidFill>
                  <a:schemeClr val="dk1"/>
                </a:solidFill>
                <a:highlight>
                  <a:srgbClr val="FFFFFF"/>
                </a:highlight>
                <a:latin typeface="Calibri"/>
                <a:ea typeface="Calibri"/>
                <a:cs typeface="Calibri"/>
                <a:sym typeface="Calibri"/>
              </a:rPr>
              <a:t>▪ No need to repay the money  </a:t>
            </a:r>
            <a:endParaRPr sz="900">
              <a:solidFill>
                <a:schemeClr val="dk1"/>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None/>
            </a:pPr>
            <a:r>
              <a:rPr lang="en-GB" sz="900">
                <a:solidFill>
                  <a:schemeClr val="dk1"/>
                </a:solidFill>
                <a:highlight>
                  <a:srgbClr val="FFFFFF"/>
                </a:highlight>
                <a:latin typeface="Calibri"/>
                <a:ea typeface="Calibri"/>
                <a:cs typeface="Calibri"/>
                <a:sym typeface="Calibri"/>
              </a:rPr>
              <a:t>▪No interest has to be paid  </a:t>
            </a:r>
            <a:endParaRPr sz="900">
              <a:solidFill>
                <a:schemeClr val="dk1"/>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None/>
            </a:pPr>
            <a:r>
              <a:rPr lang="en-GB" sz="900">
                <a:solidFill>
                  <a:schemeClr val="dk1"/>
                </a:solidFill>
                <a:highlight>
                  <a:srgbClr val="FFFFFF"/>
                </a:highlight>
                <a:latin typeface="Calibri"/>
                <a:ea typeface="Calibri"/>
                <a:cs typeface="Calibri"/>
                <a:sym typeface="Calibri"/>
              </a:rPr>
              <a:t>▪ No cost to raise the finance ▪ Readily available</a:t>
            </a:r>
            <a:endParaRPr sz="900">
              <a:solidFill>
                <a:schemeClr val="dk1"/>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None/>
            </a:pPr>
            <a:r>
              <a:rPr lang="en-GB" sz="900" b="1">
                <a:solidFill>
                  <a:schemeClr val="dk1"/>
                </a:solidFill>
                <a:highlight>
                  <a:srgbClr val="FFFFFF"/>
                </a:highlight>
                <a:latin typeface="Calibri"/>
                <a:ea typeface="Calibri"/>
                <a:cs typeface="Calibri"/>
                <a:sym typeface="Calibri"/>
              </a:rPr>
              <a:t>Disadvantages </a:t>
            </a:r>
            <a:endParaRPr sz="900" b="1">
              <a:solidFill>
                <a:schemeClr val="dk1"/>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None/>
            </a:pPr>
            <a:r>
              <a:rPr lang="en-GB" sz="900">
                <a:solidFill>
                  <a:schemeClr val="dk1"/>
                </a:solidFill>
                <a:highlight>
                  <a:srgbClr val="FFFFFF"/>
                </a:highlight>
                <a:latin typeface="Calibri"/>
                <a:ea typeface="Calibri"/>
                <a:cs typeface="Calibri"/>
                <a:sym typeface="Calibri"/>
              </a:rPr>
              <a:t>▪ The owner might not have enough savings to cover the whole finance  </a:t>
            </a:r>
            <a:endParaRPr sz="900">
              <a:solidFill>
                <a:schemeClr val="dk1"/>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None/>
            </a:pPr>
            <a:r>
              <a:rPr lang="en-GB" sz="900">
                <a:solidFill>
                  <a:schemeClr val="dk1"/>
                </a:solidFill>
                <a:highlight>
                  <a:srgbClr val="FFFFFF"/>
                </a:highlight>
                <a:latin typeface="Calibri"/>
                <a:ea typeface="Calibri"/>
                <a:cs typeface="Calibri"/>
                <a:sym typeface="Calibri"/>
              </a:rPr>
              <a:t>▪ May leave the owner short in personal situations</a:t>
            </a:r>
            <a:r>
              <a:rPr lang="en-GB" sz="1100">
                <a:solidFill>
                  <a:schemeClr val="dk1"/>
                </a:solidFill>
                <a:highlight>
                  <a:srgbClr val="FFFFFF"/>
                </a:highlight>
                <a:latin typeface="Calibri"/>
                <a:ea typeface="Calibri"/>
                <a:cs typeface="Calibri"/>
                <a:sym typeface="Calibri"/>
              </a:rPr>
              <a:t> </a:t>
            </a:r>
            <a:endParaRPr sz="1100">
              <a:solidFill>
                <a:schemeClr val="dk1"/>
              </a:solidFill>
              <a:highlight>
                <a:srgbClr val="FFFFFF"/>
              </a:highlight>
              <a:latin typeface="Calibri"/>
              <a:ea typeface="Calibri"/>
              <a:cs typeface="Calibri"/>
              <a:sym typeface="Calibri"/>
            </a:endParaRPr>
          </a:p>
        </p:txBody>
      </p:sp>
      <p:sp>
        <p:nvSpPr>
          <p:cNvPr id="153" name="Google Shape;153;p26"/>
          <p:cNvSpPr txBox="1"/>
          <p:nvPr/>
        </p:nvSpPr>
        <p:spPr>
          <a:xfrm>
            <a:off x="4224325" y="709400"/>
            <a:ext cx="3555300" cy="1597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900" b="1">
                <a:solidFill>
                  <a:schemeClr val="dk1"/>
                </a:solidFill>
                <a:highlight>
                  <a:srgbClr val="FFFFFF"/>
                </a:highlight>
                <a:latin typeface="Calibri"/>
                <a:ea typeface="Calibri"/>
                <a:cs typeface="Calibri"/>
                <a:sym typeface="Calibri"/>
              </a:rPr>
              <a:t>Advantages </a:t>
            </a:r>
            <a:endParaRPr sz="900" b="1">
              <a:solidFill>
                <a:schemeClr val="dk1"/>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None/>
            </a:pPr>
            <a:r>
              <a:rPr lang="en-GB" sz="900">
                <a:solidFill>
                  <a:schemeClr val="dk1"/>
                </a:solidFill>
                <a:highlight>
                  <a:srgbClr val="FFFFFF"/>
                </a:highlight>
                <a:latin typeface="Calibri"/>
                <a:ea typeface="Calibri"/>
                <a:cs typeface="Calibri"/>
                <a:sym typeface="Calibri"/>
              </a:rPr>
              <a:t>▪ No interest has to be paid  </a:t>
            </a:r>
            <a:endParaRPr sz="900">
              <a:solidFill>
                <a:schemeClr val="dk1"/>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None/>
            </a:pPr>
            <a:r>
              <a:rPr lang="en-GB" sz="900">
                <a:solidFill>
                  <a:schemeClr val="dk1"/>
                </a:solidFill>
                <a:highlight>
                  <a:srgbClr val="FFFFFF"/>
                </a:highlight>
                <a:latin typeface="Calibri"/>
                <a:ea typeface="Calibri"/>
                <a:cs typeface="Calibri"/>
                <a:sym typeface="Calibri"/>
              </a:rPr>
              <a:t>▪ No need to repay the money  </a:t>
            </a:r>
            <a:endParaRPr sz="900">
              <a:solidFill>
                <a:schemeClr val="dk1"/>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None/>
            </a:pPr>
            <a:r>
              <a:rPr lang="en-GB" sz="900">
                <a:solidFill>
                  <a:schemeClr val="dk1"/>
                </a:solidFill>
                <a:highlight>
                  <a:srgbClr val="FFFFFF"/>
                </a:highlight>
                <a:latin typeface="Calibri"/>
                <a:ea typeface="Calibri"/>
                <a:cs typeface="Calibri"/>
                <a:sym typeface="Calibri"/>
              </a:rPr>
              <a:t>▪ No cost to raise the finance </a:t>
            </a:r>
            <a:endParaRPr sz="900">
              <a:solidFill>
                <a:schemeClr val="dk1"/>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None/>
            </a:pPr>
            <a:r>
              <a:rPr lang="en-GB" sz="900">
                <a:solidFill>
                  <a:schemeClr val="dk1"/>
                </a:solidFill>
                <a:highlight>
                  <a:srgbClr val="FFFFFF"/>
                </a:highlight>
                <a:latin typeface="Calibri"/>
                <a:ea typeface="Calibri"/>
                <a:cs typeface="Calibri"/>
                <a:sym typeface="Calibri"/>
              </a:rPr>
              <a:t>▪ Readily available </a:t>
            </a:r>
            <a:endParaRPr sz="900">
              <a:solidFill>
                <a:schemeClr val="dk1"/>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None/>
            </a:pPr>
            <a:r>
              <a:rPr lang="en-GB" sz="900" b="1">
                <a:solidFill>
                  <a:schemeClr val="dk1"/>
                </a:solidFill>
                <a:highlight>
                  <a:srgbClr val="FFFFFF"/>
                </a:highlight>
                <a:latin typeface="Calibri"/>
                <a:ea typeface="Calibri"/>
                <a:cs typeface="Calibri"/>
                <a:sym typeface="Calibri"/>
              </a:rPr>
              <a:t>Disadvantages </a:t>
            </a:r>
            <a:endParaRPr sz="900" b="1">
              <a:solidFill>
                <a:schemeClr val="dk1"/>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None/>
            </a:pPr>
            <a:r>
              <a:rPr lang="en-GB" sz="900">
                <a:solidFill>
                  <a:schemeClr val="dk1"/>
                </a:solidFill>
                <a:highlight>
                  <a:srgbClr val="FFFFFF"/>
                </a:highlight>
                <a:latin typeface="Calibri"/>
                <a:ea typeface="Calibri"/>
                <a:cs typeface="Calibri"/>
                <a:sym typeface="Calibri"/>
              </a:rPr>
              <a:t>▪ Business might not have enough profit to cover the whole finance  </a:t>
            </a:r>
            <a:endParaRPr sz="900">
              <a:solidFill>
                <a:schemeClr val="dk1"/>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None/>
            </a:pPr>
            <a:r>
              <a:rPr lang="en-GB" sz="900">
                <a:solidFill>
                  <a:schemeClr val="dk1"/>
                </a:solidFill>
                <a:highlight>
                  <a:srgbClr val="FFFFFF"/>
                </a:highlight>
                <a:latin typeface="Calibri"/>
                <a:ea typeface="Calibri"/>
                <a:cs typeface="Calibri"/>
                <a:sym typeface="Calibri"/>
              </a:rPr>
              <a:t>▪ May leave the business short in the future in emergency situations </a:t>
            </a:r>
            <a:endParaRPr sz="900">
              <a:solidFill>
                <a:schemeClr val="dk1"/>
              </a:solidFill>
              <a:highlight>
                <a:srgbClr val="FFFFFF"/>
              </a:highlight>
              <a:latin typeface="Calibri"/>
              <a:ea typeface="Calibri"/>
              <a:cs typeface="Calibri"/>
              <a:sym typeface="Calibri"/>
            </a:endParaRPr>
          </a:p>
          <a:p>
            <a:pPr marL="0" lvl="0" indent="0" algn="l" rtl="0">
              <a:lnSpc>
                <a:spcPct val="115000"/>
              </a:lnSpc>
              <a:spcBef>
                <a:spcPts val="0"/>
              </a:spcBef>
              <a:spcAft>
                <a:spcPts val="0"/>
              </a:spcAft>
              <a:buNone/>
            </a:pPr>
            <a:endParaRPr sz="900" b="1">
              <a:solidFill>
                <a:schemeClr val="dk1"/>
              </a:solidFill>
              <a:highlight>
                <a:srgbClr val="FFFFFF"/>
              </a:highlight>
              <a:latin typeface="Calibri"/>
              <a:ea typeface="Calibri"/>
              <a:cs typeface="Calibri"/>
              <a:sym typeface="Calibri"/>
            </a:endParaRPr>
          </a:p>
        </p:txBody>
      </p:sp>
      <p:pic>
        <p:nvPicPr>
          <p:cNvPr id="154" name="Google Shape;154;p26"/>
          <p:cNvPicPr preferRelativeResize="0"/>
          <p:nvPr/>
        </p:nvPicPr>
        <p:blipFill rotWithShape="1">
          <a:blip r:embed="rId5">
            <a:alphaModFix/>
          </a:blip>
          <a:srcRect l="60964" t="31562" r="22590" b="39529"/>
          <a:stretch/>
        </p:blipFill>
        <p:spPr>
          <a:xfrm>
            <a:off x="4586124" y="4498650"/>
            <a:ext cx="542875" cy="537422"/>
          </a:xfrm>
          <a:prstGeom prst="rect">
            <a:avLst/>
          </a:prstGeom>
          <a:noFill/>
          <a:ln>
            <a:noFill/>
          </a:ln>
        </p:spPr>
      </p:pic>
      <p:pic>
        <p:nvPicPr>
          <p:cNvPr id="155" name="Google Shape;155;p26"/>
          <p:cNvPicPr preferRelativeResize="0"/>
          <p:nvPr/>
        </p:nvPicPr>
        <p:blipFill rotWithShape="1">
          <a:blip r:embed="rId6">
            <a:alphaModFix/>
          </a:blip>
          <a:srcRect l="61130" t="32448" r="22424" b="39527"/>
          <a:stretch/>
        </p:blipFill>
        <p:spPr>
          <a:xfrm>
            <a:off x="427114" y="4498650"/>
            <a:ext cx="542875" cy="520900"/>
          </a:xfrm>
          <a:prstGeom prst="rect">
            <a:avLst/>
          </a:prstGeom>
          <a:noFill/>
          <a:ln>
            <a:noFill/>
          </a:ln>
        </p:spPr>
      </p:pic>
      <p:pic>
        <p:nvPicPr>
          <p:cNvPr id="156" name="Google Shape;156;p26"/>
          <p:cNvPicPr preferRelativeResize="0"/>
          <p:nvPr/>
        </p:nvPicPr>
        <p:blipFill rotWithShape="1">
          <a:blip r:embed="rId7">
            <a:alphaModFix/>
          </a:blip>
          <a:srcRect l="66113" t="20942" r="11295" b="22716"/>
          <a:stretch/>
        </p:blipFill>
        <p:spPr>
          <a:xfrm>
            <a:off x="3744125" y="4578700"/>
            <a:ext cx="371300" cy="521462"/>
          </a:xfrm>
          <a:prstGeom prst="rect">
            <a:avLst/>
          </a:prstGeom>
          <a:noFill/>
          <a:ln>
            <a:noFill/>
          </a:ln>
        </p:spPr>
      </p:pic>
      <p:pic>
        <p:nvPicPr>
          <p:cNvPr id="157" name="Google Shape;157;p26"/>
          <p:cNvPicPr preferRelativeResize="0"/>
          <p:nvPr/>
        </p:nvPicPr>
        <p:blipFill rotWithShape="1">
          <a:blip r:embed="rId7">
            <a:alphaModFix/>
          </a:blip>
          <a:srcRect l="66113" t="20942" r="11295" b="22716"/>
          <a:stretch/>
        </p:blipFill>
        <p:spPr>
          <a:xfrm>
            <a:off x="6641187" y="4651175"/>
            <a:ext cx="309888" cy="435224"/>
          </a:xfrm>
          <a:prstGeom prst="rect">
            <a:avLst/>
          </a:prstGeom>
          <a:noFill/>
          <a:ln>
            <a:noFill/>
          </a:ln>
        </p:spPr>
      </p:pic>
      <p:pic>
        <p:nvPicPr>
          <p:cNvPr id="158" name="Google Shape;158;p26"/>
          <p:cNvPicPr preferRelativeResize="0"/>
          <p:nvPr/>
        </p:nvPicPr>
        <p:blipFill rotWithShape="1">
          <a:blip r:embed="rId8">
            <a:alphaModFix/>
          </a:blip>
          <a:srcRect l="61129" t="31858" r="22757" b="39527"/>
          <a:stretch/>
        </p:blipFill>
        <p:spPr>
          <a:xfrm>
            <a:off x="1824188" y="4498649"/>
            <a:ext cx="542875" cy="520900"/>
          </a:xfrm>
          <a:prstGeom prst="rect">
            <a:avLst/>
          </a:prstGeom>
          <a:noFill/>
          <a:ln>
            <a:noFill/>
          </a:ln>
        </p:spPr>
      </p:pic>
      <p:pic>
        <p:nvPicPr>
          <p:cNvPr id="159" name="Google Shape;159;p26"/>
          <p:cNvPicPr preferRelativeResize="0"/>
          <p:nvPr/>
        </p:nvPicPr>
        <p:blipFill rotWithShape="1">
          <a:blip r:embed="rId9">
            <a:alphaModFix/>
          </a:blip>
          <a:srcRect l="59967" t="23892" r="5979" b="26843"/>
          <a:stretch/>
        </p:blipFill>
        <p:spPr>
          <a:xfrm>
            <a:off x="2765475" y="662100"/>
            <a:ext cx="870075" cy="708800"/>
          </a:xfrm>
          <a:prstGeom prst="rect">
            <a:avLst/>
          </a:prstGeom>
          <a:noFill/>
          <a:ln>
            <a:noFill/>
          </a:ln>
        </p:spPr>
      </p:pic>
      <p:pic>
        <p:nvPicPr>
          <p:cNvPr id="160" name="Google Shape;160;p26"/>
          <p:cNvPicPr preferRelativeResize="0"/>
          <p:nvPr/>
        </p:nvPicPr>
        <p:blipFill rotWithShape="1">
          <a:blip r:embed="rId10">
            <a:alphaModFix/>
          </a:blip>
          <a:srcRect l="62626" t="27727" r="11958" b="27435"/>
          <a:stretch/>
        </p:blipFill>
        <p:spPr>
          <a:xfrm>
            <a:off x="2986450" y="2507442"/>
            <a:ext cx="371300" cy="368871"/>
          </a:xfrm>
          <a:prstGeom prst="rect">
            <a:avLst/>
          </a:prstGeom>
          <a:noFill/>
          <a:ln>
            <a:noFill/>
          </a:ln>
        </p:spPr>
      </p:pic>
      <p:pic>
        <p:nvPicPr>
          <p:cNvPr id="161" name="Google Shape;161;p26"/>
          <p:cNvPicPr preferRelativeResize="0"/>
          <p:nvPr/>
        </p:nvPicPr>
        <p:blipFill rotWithShape="1">
          <a:blip r:embed="rId11">
            <a:alphaModFix/>
          </a:blip>
          <a:srcRect l="68105" t="20647" r="17608" b="51328"/>
          <a:stretch/>
        </p:blipFill>
        <p:spPr>
          <a:xfrm>
            <a:off x="6641175" y="814100"/>
            <a:ext cx="819150" cy="904875"/>
          </a:xfrm>
          <a:prstGeom prst="rect">
            <a:avLst/>
          </a:prstGeom>
          <a:noFill/>
          <a:ln>
            <a:noFill/>
          </a:ln>
        </p:spPr>
      </p:pic>
      <p:pic>
        <p:nvPicPr>
          <p:cNvPr id="162" name="Google Shape;162;p26"/>
          <p:cNvPicPr preferRelativeResize="0"/>
          <p:nvPr/>
        </p:nvPicPr>
        <p:blipFill rotWithShape="1">
          <a:blip r:embed="rId12">
            <a:alphaModFix/>
          </a:blip>
          <a:srcRect l="53488" t="20945" r="2657" b="31267"/>
          <a:stretch/>
        </p:blipFill>
        <p:spPr>
          <a:xfrm>
            <a:off x="6844150" y="2571748"/>
            <a:ext cx="870075" cy="5338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167" name="Google Shape;167;p27"/>
          <p:cNvPicPr preferRelativeResize="0"/>
          <p:nvPr/>
        </p:nvPicPr>
        <p:blipFill>
          <a:blip r:embed="rId3">
            <a:alphaModFix/>
          </a:blip>
          <a:stretch>
            <a:fillRect/>
          </a:stretch>
        </p:blipFill>
        <p:spPr>
          <a:xfrm>
            <a:off x="160200" y="2716986"/>
            <a:ext cx="3754525" cy="1415863"/>
          </a:xfrm>
          <a:prstGeom prst="rect">
            <a:avLst/>
          </a:prstGeom>
          <a:noFill/>
          <a:ln>
            <a:noFill/>
          </a:ln>
        </p:spPr>
      </p:pic>
      <p:pic>
        <p:nvPicPr>
          <p:cNvPr id="168" name="Google Shape;168;p27"/>
          <p:cNvPicPr preferRelativeResize="0"/>
          <p:nvPr/>
        </p:nvPicPr>
        <p:blipFill>
          <a:blip r:embed="rId4">
            <a:alphaModFix/>
          </a:blip>
          <a:stretch>
            <a:fillRect/>
          </a:stretch>
        </p:blipFill>
        <p:spPr>
          <a:xfrm>
            <a:off x="6985321" y="4252487"/>
            <a:ext cx="999772" cy="883376"/>
          </a:xfrm>
          <a:prstGeom prst="rect">
            <a:avLst/>
          </a:prstGeom>
          <a:noFill/>
          <a:ln w="9525" cap="flat" cmpd="sng">
            <a:solidFill>
              <a:schemeClr val="dk2"/>
            </a:solidFill>
            <a:prstDash val="solid"/>
            <a:round/>
            <a:headEnd type="none" w="sm" len="sm"/>
            <a:tailEnd type="none" w="sm" len="sm"/>
          </a:ln>
        </p:spPr>
      </p:pic>
      <p:pic>
        <p:nvPicPr>
          <p:cNvPr id="169" name="Google Shape;169;p27"/>
          <p:cNvPicPr preferRelativeResize="0"/>
          <p:nvPr/>
        </p:nvPicPr>
        <p:blipFill>
          <a:blip r:embed="rId3">
            <a:alphaModFix/>
          </a:blip>
          <a:stretch>
            <a:fillRect/>
          </a:stretch>
        </p:blipFill>
        <p:spPr>
          <a:xfrm>
            <a:off x="115125" y="406975"/>
            <a:ext cx="3754550" cy="2203775"/>
          </a:xfrm>
          <a:prstGeom prst="rect">
            <a:avLst/>
          </a:prstGeom>
          <a:noFill/>
          <a:ln>
            <a:noFill/>
          </a:ln>
        </p:spPr>
      </p:pic>
      <p:sp>
        <p:nvSpPr>
          <p:cNvPr id="170" name="Google Shape;170;p27"/>
          <p:cNvSpPr/>
          <p:nvPr/>
        </p:nvSpPr>
        <p:spPr>
          <a:xfrm>
            <a:off x="0" y="0"/>
            <a:ext cx="7985100" cy="318300"/>
          </a:xfrm>
          <a:prstGeom prst="rect">
            <a:avLst/>
          </a:prstGeom>
          <a:solidFill>
            <a:srgbClr val="8E7CC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n-GB">
                <a:latin typeface="Sniglet"/>
                <a:ea typeface="Sniglet"/>
                <a:cs typeface="Sniglet"/>
                <a:sym typeface="Sniglet"/>
              </a:rPr>
              <a:t>5.3  Revenue, costs and profit </a:t>
            </a:r>
            <a:endParaRPr>
              <a:latin typeface="Sniglet"/>
              <a:ea typeface="Sniglet"/>
              <a:cs typeface="Sniglet"/>
              <a:sym typeface="Sniglet"/>
            </a:endParaRPr>
          </a:p>
        </p:txBody>
      </p:sp>
      <p:graphicFrame>
        <p:nvGraphicFramePr>
          <p:cNvPr id="171" name="Google Shape;171;p27"/>
          <p:cNvGraphicFramePr/>
          <p:nvPr/>
        </p:nvGraphicFramePr>
        <p:xfrm>
          <a:off x="7985050" y="-1735"/>
          <a:ext cx="3000000" cy="3000000"/>
        </p:xfrm>
        <a:graphic>
          <a:graphicData uri="http://schemas.openxmlformats.org/drawingml/2006/table">
            <a:tbl>
              <a:tblPr>
                <a:noFill/>
                <a:tableStyleId>{72DD1E0E-B76F-49D5-A3CE-C4B7349586B3}</a:tableStyleId>
              </a:tblPr>
              <a:tblGrid>
                <a:gridCol w="506850">
                  <a:extLst>
                    <a:ext uri="{9D8B030D-6E8A-4147-A177-3AD203B41FA5}">
                      <a16:colId xmlns:a16="http://schemas.microsoft.com/office/drawing/2014/main" val="20000"/>
                    </a:ext>
                  </a:extLst>
                </a:gridCol>
                <a:gridCol w="652000">
                  <a:extLst>
                    <a:ext uri="{9D8B030D-6E8A-4147-A177-3AD203B41FA5}">
                      <a16:colId xmlns:a16="http://schemas.microsoft.com/office/drawing/2014/main" val="20001"/>
                    </a:ext>
                  </a:extLst>
                </a:gridCol>
              </a:tblGrid>
              <a:tr h="321350">
                <a:tc gridSpan="2">
                  <a:txBody>
                    <a:bodyPr/>
                    <a:lstStyle/>
                    <a:p>
                      <a:pPr marL="0" lvl="0" indent="0" algn="ctr" rtl="0">
                        <a:spcBef>
                          <a:spcPts val="0"/>
                        </a:spcBef>
                        <a:spcAft>
                          <a:spcPts val="0"/>
                        </a:spcAft>
                        <a:buNone/>
                      </a:pPr>
                      <a:r>
                        <a:rPr lang="en-GB" sz="1000">
                          <a:latin typeface="Sniglet"/>
                          <a:ea typeface="Sniglet"/>
                          <a:cs typeface="Sniglet"/>
                          <a:sym typeface="Sniglet"/>
                        </a:rPr>
                        <a:t>Key Words</a:t>
                      </a:r>
                      <a:endParaRPr sz="1000">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rgbClr val="FFF2CC"/>
                    </a:solidFill>
                  </a:tcPr>
                </a:tc>
                <a:tc hMerge="1">
                  <a:txBody>
                    <a:bodyPr/>
                    <a:lstStyle/>
                    <a:p>
                      <a:endParaRPr lang="en-US"/>
                    </a:p>
                  </a:txBody>
                  <a:tcPr/>
                </a:tc>
                <a:extLst>
                  <a:ext uri="{0D108BD9-81ED-4DB2-BD59-A6C34878D82A}">
                    <a16:rowId xmlns:a16="http://schemas.microsoft.com/office/drawing/2014/main" val="10000"/>
                  </a:ext>
                </a:extLst>
              </a:tr>
              <a:tr h="814275">
                <a:tc gridSpan="2">
                  <a:txBody>
                    <a:bodyPr/>
                    <a:lstStyle/>
                    <a:p>
                      <a:pPr marL="0" lvl="0" indent="0" algn="ctr" rtl="0">
                        <a:lnSpc>
                          <a:spcPct val="115000"/>
                        </a:lnSpc>
                        <a:spcBef>
                          <a:spcPts val="1200"/>
                        </a:spcBef>
                        <a:spcAft>
                          <a:spcPts val="0"/>
                        </a:spcAft>
                        <a:buNone/>
                      </a:pPr>
                      <a:r>
                        <a:rPr lang="en-GB" sz="700">
                          <a:solidFill>
                            <a:srgbClr val="FF9900"/>
                          </a:solidFill>
                          <a:latin typeface="Sniglet"/>
                          <a:ea typeface="Sniglet"/>
                          <a:cs typeface="Sniglet"/>
                          <a:sym typeface="Sniglet"/>
                        </a:rPr>
                        <a:t>Finance Function - </a:t>
                      </a:r>
                      <a:r>
                        <a:rPr lang="en-GB" sz="600">
                          <a:solidFill>
                            <a:schemeClr val="dk1"/>
                          </a:solidFill>
                          <a:latin typeface="Sniglet"/>
                          <a:ea typeface="Sniglet"/>
                          <a:cs typeface="Sniglet"/>
                          <a:sym typeface="Sniglet"/>
                        </a:rPr>
                        <a:t>The area of business that provides financial information such as budgets and cash flow forecasts to support planning and decision making </a:t>
                      </a:r>
                      <a:endParaRPr sz="600">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rgbClr val="D9D2E9"/>
                    </a:solidFill>
                  </a:tcPr>
                </a:tc>
                <a:tc hMerge="1">
                  <a:txBody>
                    <a:bodyPr/>
                    <a:lstStyle/>
                    <a:p>
                      <a:endParaRPr lang="en-US"/>
                    </a:p>
                  </a:txBody>
                  <a:tcPr/>
                </a:tc>
                <a:extLst>
                  <a:ext uri="{0D108BD9-81ED-4DB2-BD59-A6C34878D82A}">
                    <a16:rowId xmlns:a16="http://schemas.microsoft.com/office/drawing/2014/main" val="10001"/>
                  </a:ext>
                </a:extLst>
              </a:tr>
              <a:tr h="585375">
                <a:tc gridSpan="2">
                  <a:txBody>
                    <a:bodyPr/>
                    <a:lstStyle/>
                    <a:p>
                      <a:pPr marL="0" lvl="0" indent="0" algn="ctr" rtl="0">
                        <a:lnSpc>
                          <a:spcPct val="115000"/>
                        </a:lnSpc>
                        <a:spcBef>
                          <a:spcPts val="1200"/>
                        </a:spcBef>
                        <a:spcAft>
                          <a:spcPts val="0"/>
                        </a:spcAft>
                        <a:buNone/>
                      </a:pPr>
                      <a:r>
                        <a:rPr lang="en-GB" sz="700">
                          <a:solidFill>
                            <a:srgbClr val="FF9900"/>
                          </a:solidFill>
                          <a:latin typeface="Sniglet"/>
                          <a:ea typeface="Sniglet"/>
                          <a:cs typeface="Sniglet"/>
                          <a:sym typeface="Sniglet"/>
                        </a:rPr>
                        <a:t>Financial Information - </a:t>
                      </a:r>
                      <a:r>
                        <a:rPr lang="en-GB" sz="600">
                          <a:solidFill>
                            <a:schemeClr val="dk1"/>
                          </a:solidFill>
                          <a:latin typeface="Sniglet"/>
                          <a:ea typeface="Sniglet"/>
                          <a:cs typeface="Sniglet"/>
                          <a:sym typeface="Sniglet"/>
                        </a:rPr>
                        <a:t>Includes details of profit, loss, cash flow, profit margin, average rate of return.</a:t>
                      </a:r>
                      <a:endParaRPr sz="600">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rgbClr val="D9D2E9"/>
                    </a:solidFill>
                  </a:tcPr>
                </a:tc>
                <a:tc hMerge="1">
                  <a:txBody>
                    <a:bodyPr/>
                    <a:lstStyle/>
                    <a:p>
                      <a:endParaRPr lang="en-US"/>
                    </a:p>
                  </a:txBody>
                  <a:tcPr/>
                </a:tc>
                <a:extLst>
                  <a:ext uri="{0D108BD9-81ED-4DB2-BD59-A6C34878D82A}">
                    <a16:rowId xmlns:a16="http://schemas.microsoft.com/office/drawing/2014/main" val="10002"/>
                  </a:ext>
                </a:extLst>
              </a:tr>
              <a:tr h="661150">
                <a:tc gridSpan="2">
                  <a:txBody>
                    <a:bodyPr/>
                    <a:lstStyle/>
                    <a:p>
                      <a:pPr marL="0" lvl="0" indent="0" algn="ctr" rtl="0">
                        <a:lnSpc>
                          <a:spcPct val="115000"/>
                        </a:lnSpc>
                        <a:spcBef>
                          <a:spcPts val="1200"/>
                        </a:spcBef>
                        <a:spcAft>
                          <a:spcPts val="1200"/>
                        </a:spcAft>
                        <a:buNone/>
                      </a:pPr>
                      <a:r>
                        <a:rPr lang="en-GB" sz="700">
                          <a:solidFill>
                            <a:schemeClr val="accent4"/>
                          </a:solidFill>
                          <a:latin typeface="Sniglet"/>
                          <a:ea typeface="Sniglet"/>
                          <a:cs typeface="Sniglet"/>
                          <a:sym typeface="Sniglet"/>
                        </a:rPr>
                        <a:t>Revenue</a:t>
                      </a:r>
                      <a:r>
                        <a:rPr lang="en-GB" sz="700" b="1">
                          <a:solidFill>
                            <a:schemeClr val="dk1"/>
                          </a:solidFill>
                          <a:latin typeface="Sniglet"/>
                          <a:ea typeface="Sniglet"/>
                          <a:cs typeface="Sniglet"/>
                          <a:sym typeface="Sniglet"/>
                        </a:rPr>
                        <a:t> </a:t>
                      </a:r>
                      <a:r>
                        <a:rPr lang="en-GB" sz="600" b="1">
                          <a:solidFill>
                            <a:schemeClr val="dk1"/>
                          </a:solidFill>
                          <a:latin typeface="Sniglet"/>
                          <a:ea typeface="Sniglet"/>
                          <a:cs typeface="Sniglet"/>
                          <a:sym typeface="Sniglet"/>
                        </a:rPr>
                        <a:t>– </a:t>
                      </a:r>
                      <a:r>
                        <a:rPr lang="en-GB" sz="600">
                          <a:solidFill>
                            <a:schemeClr val="dk1"/>
                          </a:solidFill>
                          <a:latin typeface="Sniglet"/>
                          <a:ea typeface="Sniglet"/>
                          <a:cs typeface="Sniglet"/>
                          <a:sym typeface="Sniglet"/>
                        </a:rPr>
                        <a:t>Also called </a:t>
                      </a:r>
                      <a:r>
                        <a:rPr lang="en-GB" sz="700">
                          <a:solidFill>
                            <a:schemeClr val="accent4"/>
                          </a:solidFill>
                          <a:latin typeface="Sniglet"/>
                          <a:ea typeface="Sniglet"/>
                          <a:cs typeface="Sniglet"/>
                          <a:sym typeface="Sniglet"/>
                        </a:rPr>
                        <a:t>Turnover, Income</a:t>
                      </a:r>
                      <a:r>
                        <a:rPr lang="en-GB" sz="700">
                          <a:solidFill>
                            <a:schemeClr val="dk1"/>
                          </a:solidFill>
                          <a:latin typeface="Sniglet"/>
                          <a:ea typeface="Sniglet"/>
                          <a:cs typeface="Sniglet"/>
                          <a:sym typeface="Sniglet"/>
                        </a:rPr>
                        <a:t> </a:t>
                      </a:r>
                      <a:r>
                        <a:rPr lang="en-GB" sz="600">
                          <a:solidFill>
                            <a:schemeClr val="dk1"/>
                          </a:solidFill>
                          <a:latin typeface="Sniglet"/>
                          <a:ea typeface="Sniglet"/>
                          <a:cs typeface="Sniglet"/>
                          <a:sym typeface="Sniglet"/>
                        </a:rPr>
                        <a:t>and </a:t>
                      </a:r>
                      <a:r>
                        <a:rPr lang="en-GB" sz="700">
                          <a:solidFill>
                            <a:schemeClr val="accent4"/>
                          </a:solidFill>
                          <a:latin typeface="Sniglet"/>
                          <a:ea typeface="Sniglet"/>
                          <a:cs typeface="Sniglet"/>
                          <a:sym typeface="Sniglet"/>
                        </a:rPr>
                        <a:t>Sales.</a:t>
                      </a:r>
                      <a:r>
                        <a:rPr lang="en-GB" sz="600">
                          <a:solidFill>
                            <a:schemeClr val="accent4"/>
                          </a:solidFill>
                          <a:latin typeface="Sniglet"/>
                          <a:ea typeface="Sniglet"/>
                          <a:cs typeface="Sniglet"/>
                          <a:sym typeface="Sniglet"/>
                        </a:rPr>
                        <a:t>  </a:t>
                      </a:r>
                      <a:r>
                        <a:rPr lang="en-GB" sz="600">
                          <a:solidFill>
                            <a:schemeClr val="dk1"/>
                          </a:solidFill>
                          <a:latin typeface="Sniglet"/>
                          <a:ea typeface="Sniglet"/>
                          <a:cs typeface="Sniglet"/>
                          <a:sym typeface="Sniglet"/>
                        </a:rPr>
                        <a:t>This is the money generated from selling your products</a:t>
                      </a:r>
                      <a:endParaRPr sz="600">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rgbClr val="D9D2E9"/>
                    </a:solidFill>
                  </a:tcPr>
                </a:tc>
                <a:tc hMerge="1">
                  <a:txBody>
                    <a:bodyPr/>
                    <a:lstStyle/>
                    <a:p>
                      <a:endParaRPr lang="en-US"/>
                    </a:p>
                  </a:txBody>
                  <a:tcPr/>
                </a:tc>
                <a:extLst>
                  <a:ext uri="{0D108BD9-81ED-4DB2-BD59-A6C34878D82A}">
                    <a16:rowId xmlns:a16="http://schemas.microsoft.com/office/drawing/2014/main" val="10003"/>
                  </a:ext>
                </a:extLst>
              </a:tr>
              <a:tr h="821650">
                <a:tc gridSpan="2">
                  <a:txBody>
                    <a:bodyPr/>
                    <a:lstStyle/>
                    <a:p>
                      <a:pPr marL="0" lvl="0" indent="0" algn="ctr" rtl="0">
                        <a:lnSpc>
                          <a:spcPct val="115000"/>
                        </a:lnSpc>
                        <a:spcBef>
                          <a:spcPts val="1200"/>
                        </a:spcBef>
                        <a:spcAft>
                          <a:spcPts val="0"/>
                        </a:spcAft>
                        <a:buNone/>
                      </a:pPr>
                      <a:r>
                        <a:rPr lang="en-GB" sz="700">
                          <a:solidFill>
                            <a:schemeClr val="accent4"/>
                          </a:solidFill>
                          <a:latin typeface="Sniglet"/>
                          <a:ea typeface="Sniglet"/>
                          <a:cs typeface="Sniglet"/>
                          <a:sym typeface="Sniglet"/>
                        </a:rPr>
                        <a:t>Fixed costs</a:t>
                      </a:r>
                      <a:r>
                        <a:rPr lang="en-GB" sz="600" b="1">
                          <a:solidFill>
                            <a:schemeClr val="dk1"/>
                          </a:solidFill>
                          <a:latin typeface="Sniglet"/>
                          <a:ea typeface="Sniglet"/>
                          <a:cs typeface="Sniglet"/>
                          <a:sym typeface="Sniglet"/>
                        </a:rPr>
                        <a:t> – </a:t>
                      </a:r>
                      <a:r>
                        <a:rPr lang="en-GB" sz="600">
                          <a:solidFill>
                            <a:schemeClr val="dk1"/>
                          </a:solidFill>
                          <a:latin typeface="Sniglet"/>
                          <a:ea typeface="Sniglet"/>
                          <a:cs typeface="Sniglet"/>
                          <a:sym typeface="Sniglet"/>
                        </a:rPr>
                        <a:t>costs that do not change as the level of production changes.  They must be paid even if output/sales are zero, e.g. rent, rates</a:t>
                      </a:r>
                      <a:endParaRPr sz="100">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rgbClr val="D9D2E9"/>
                    </a:solidFill>
                  </a:tcPr>
                </a:tc>
                <a:tc hMerge="1">
                  <a:txBody>
                    <a:bodyPr/>
                    <a:lstStyle/>
                    <a:p>
                      <a:endParaRPr lang="en-US"/>
                    </a:p>
                  </a:txBody>
                  <a:tcPr/>
                </a:tc>
                <a:extLst>
                  <a:ext uri="{0D108BD9-81ED-4DB2-BD59-A6C34878D82A}">
                    <a16:rowId xmlns:a16="http://schemas.microsoft.com/office/drawing/2014/main" val="10004"/>
                  </a:ext>
                </a:extLst>
              </a:tr>
              <a:tr h="686675">
                <a:tc gridSpan="2">
                  <a:txBody>
                    <a:bodyPr/>
                    <a:lstStyle/>
                    <a:p>
                      <a:pPr marL="0" lvl="0" indent="0" algn="l" rtl="0">
                        <a:lnSpc>
                          <a:spcPct val="115000"/>
                        </a:lnSpc>
                        <a:spcBef>
                          <a:spcPts val="1200"/>
                        </a:spcBef>
                        <a:spcAft>
                          <a:spcPts val="1200"/>
                        </a:spcAft>
                        <a:buNone/>
                      </a:pPr>
                      <a:r>
                        <a:rPr lang="en-GB" sz="700">
                          <a:solidFill>
                            <a:schemeClr val="accent4"/>
                          </a:solidFill>
                          <a:latin typeface="Sniglet"/>
                          <a:ea typeface="Sniglet"/>
                          <a:cs typeface="Sniglet"/>
                          <a:sym typeface="Sniglet"/>
                        </a:rPr>
                        <a:t>Variable costs</a:t>
                      </a:r>
                      <a:r>
                        <a:rPr lang="en-GB" sz="600">
                          <a:solidFill>
                            <a:schemeClr val="dk1"/>
                          </a:solidFill>
                          <a:latin typeface="Sniglet"/>
                          <a:ea typeface="Sniglet"/>
                          <a:cs typeface="Sniglet"/>
                          <a:sym typeface="Sniglet"/>
                        </a:rPr>
                        <a:t> – costs that change in direct relation to the amount sold or produced by a business, e.g. raw materials, packaging</a:t>
                      </a:r>
                      <a:endParaRPr sz="100">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rgbClr val="D9D2E9"/>
                    </a:solidFill>
                  </a:tcPr>
                </a:tc>
                <a:tc hMerge="1">
                  <a:txBody>
                    <a:bodyPr/>
                    <a:lstStyle/>
                    <a:p>
                      <a:endParaRPr lang="en-US"/>
                    </a:p>
                  </a:txBody>
                  <a:tcPr/>
                </a:tc>
                <a:extLst>
                  <a:ext uri="{0D108BD9-81ED-4DB2-BD59-A6C34878D82A}">
                    <a16:rowId xmlns:a16="http://schemas.microsoft.com/office/drawing/2014/main" val="10005"/>
                  </a:ext>
                </a:extLst>
              </a:tr>
              <a:tr h="448550">
                <a:tc gridSpan="2">
                  <a:txBody>
                    <a:bodyPr/>
                    <a:lstStyle/>
                    <a:p>
                      <a:pPr marL="0" lvl="0" indent="0" algn="l" rtl="0">
                        <a:lnSpc>
                          <a:spcPct val="115000"/>
                        </a:lnSpc>
                        <a:spcBef>
                          <a:spcPts val="1200"/>
                        </a:spcBef>
                        <a:spcAft>
                          <a:spcPts val="1200"/>
                        </a:spcAft>
                        <a:buNone/>
                      </a:pPr>
                      <a:r>
                        <a:rPr lang="en-GB" sz="700">
                          <a:solidFill>
                            <a:schemeClr val="accent4"/>
                          </a:solidFill>
                          <a:latin typeface="Sniglet"/>
                          <a:ea typeface="Sniglet"/>
                          <a:cs typeface="Sniglet"/>
                          <a:sym typeface="Sniglet"/>
                        </a:rPr>
                        <a:t>Total costs</a:t>
                      </a:r>
                      <a:r>
                        <a:rPr lang="en-GB" sz="600">
                          <a:solidFill>
                            <a:schemeClr val="dk1"/>
                          </a:solidFill>
                          <a:latin typeface="Sniglet"/>
                          <a:ea typeface="Sniglet"/>
                          <a:cs typeface="Sniglet"/>
                          <a:sym typeface="Sniglet"/>
                        </a:rPr>
                        <a:t> – All costs added together</a:t>
                      </a:r>
                      <a:endParaRPr sz="200">
                        <a:solidFill>
                          <a:schemeClr val="accent4"/>
                        </a:solidFill>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rgbClr val="D9D2E9"/>
                    </a:solidFill>
                  </a:tcPr>
                </a:tc>
                <a:tc hMerge="1">
                  <a:txBody>
                    <a:bodyPr/>
                    <a:lstStyle/>
                    <a:p>
                      <a:endParaRPr lang="en-US"/>
                    </a:p>
                  </a:txBody>
                  <a:tcPr/>
                </a:tc>
                <a:extLst>
                  <a:ext uri="{0D108BD9-81ED-4DB2-BD59-A6C34878D82A}">
                    <a16:rowId xmlns:a16="http://schemas.microsoft.com/office/drawing/2014/main" val="10006"/>
                  </a:ext>
                </a:extLst>
              </a:tr>
              <a:tr h="728300">
                <a:tc gridSpan="2">
                  <a:txBody>
                    <a:bodyPr/>
                    <a:lstStyle/>
                    <a:p>
                      <a:pPr marL="0" lvl="0" indent="0" algn="l" rtl="0">
                        <a:lnSpc>
                          <a:spcPct val="115000"/>
                        </a:lnSpc>
                        <a:spcBef>
                          <a:spcPts val="1200"/>
                        </a:spcBef>
                        <a:spcAft>
                          <a:spcPts val="0"/>
                        </a:spcAft>
                        <a:buNone/>
                      </a:pPr>
                      <a:r>
                        <a:rPr lang="en-GB" sz="700">
                          <a:solidFill>
                            <a:schemeClr val="accent4"/>
                          </a:solidFill>
                          <a:latin typeface="Sniglet"/>
                          <a:ea typeface="Sniglet"/>
                          <a:cs typeface="Sniglet"/>
                          <a:sym typeface="Sniglet"/>
                        </a:rPr>
                        <a:t>Profit</a:t>
                      </a:r>
                      <a:r>
                        <a:rPr lang="en-GB" sz="600">
                          <a:solidFill>
                            <a:schemeClr val="dk1"/>
                          </a:solidFill>
                          <a:latin typeface="Sniglet"/>
                          <a:ea typeface="Sniglet"/>
                          <a:cs typeface="Sniglet"/>
                          <a:sym typeface="Sniglet"/>
                        </a:rPr>
                        <a:t> – when revenue is greater than costs</a:t>
                      </a:r>
                      <a:endParaRPr sz="600">
                        <a:solidFill>
                          <a:schemeClr val="dk1"/>
                        </a:solidFill>
                        <a:latin typeface="Sniglet"/>
                        <a:ea typeface="Sniglet"/>
                        <a:cs typeface="Sniglet"/>
                        <a:sym typeface="Sniglet"/>
                      </a:endParaRPr>
                    </a:p>
                    <a:p>
                      <a:pPr marL="0" lvl="0" indent="0" algn="l" rtl="0">
                        <a:lnSpc>
                          <a:spcPct val="115000"/>
                        </a:lnSpc>
                        <a:spcBef>
                          <a:spcPts val="1200"/>
                        </a:spcBef>
                        <a:spcAft>
                          <a:spcPts val="1200"/>
                        </a:spcAft>
                        <a:buNone/>
                      </a:pPr>
                      <a:r>
                        <a:rPr lang="en-GB" sz="700">
                          <a:solidFill>
                            <a:schemeClr val="accent4"/>
                          </a:solidFill>
                          <a:latin typeface="Sniglet"/>
                          <a:ea typeface="Sniglet"/>
                          <a:cs typeface="Sniglet"/>
                          <a:sym typeface="Sniglet"/>
                        </a:rPr>
                        <a:t>Loss </a:t>
                      </a:r>
                      <a:r>
                        <a:rPr lang="en-GB" sz="600">
                          <a:solidFill>
                            <a:schemeClr val="dk1"/>
                          </a:solidFill>
                          <a:latin typeface="Sniglet"/>
                          <a:ea typeface="Sniglet"/>
                          <a:cs typeface="Sniglet"/>
                          <a:sym typeface="Sniglet"/>
                        </a:rPr>
                        <a:t>– when revenue is lower than costs</a:t>
                      </a:r>
                      <a:endParaRPr sz="200">
                        <a:solidFill>
                          <a:schemeClr val="accent4"/>
                        </a:solidFill>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rgbClr val="D9D2E9"/>
                    </a:solidFill>
                  </a:tcPr>
                </a:tc>
                <a:tc hMerge="1">
                  <a:txBody>
                    <a:bodyPr/>
                    <a:lstStyle/>
                    <a:p>
                      <a:endParaRPr lang="en-US"/>
                    </a:p>
                  </a:txBody>
                  <a:tcPr/>
                </a:tc>
                <a:extLst>
                  <a:ext uri="{0D108BD9-81ED-4DB2-BD59-A6C34878D82A}">
                    <a16:rowId xmlns:a16="http://schemas.microsoft.com/office/drawing/2014/main" val="10007"/>
                  </a:ext>
                </a:extLst>
              </a:tr>
            </a:tbl>
          </a:graphicData>
        </a:graphic>
      </p:graphicFrame>
      <p:pic>
        <p:nvPicPr>
          <p:cNvPr id="172" name="Google Shape;172;p27"/>
          <p:cNvPicPr preferRelativeResize="0"/>
          <p:nvPr/>
        </p:nvPicPr>
        <p:blipFill>
          <a:blip r:embed="rId3">
            <a:alphaModFix/>
          </a:blip>
          <a:stretch>
            <a:fillRect/>
          </a:stretch>
        </p:blipFill>
        <p:spPr>
          <a:xfrm>
            <a:off x="4050075" y="2236550"/>
            <a:ext cx="3754550" cy="1930250"/>
          </a:xfrm>
          <a:prstGeom prst="rect">
            <a:avLst/>
          </a:prstGeom>
          <a:noFill/>
          <a:ln>
            <a:noFill/>
          </a:ln>
        </p:spPr>
      </p:pic>
      <p:pic>
        <p:nvPicPr>
          <p:cNvPr id="173" name="Google Shape;173;p27"/>
          <p:cNvPicPr preferRelativeResize="0"/>
          <p:nvPr/>
        </p:nvPicPr>
        <p:blipFill>
          <a:blip r:embed="rId3">
            <a:alphaModFix/>
          </a:blip>
          <a:stretch>
            <a:fillRect/>
          </a:stretch>
        </p:blipFill>
        <p:spPr>
          <a:xfrm>
            <a:off x="3979550" y="628850"/>
            <a:ext cx="3754550" cy="1297150"/>
          </a:xfrm>
          <a:prstGeom prst="rect">
            <a:avLst/>
          </a:prstGeom>
          <a:noFill/>
          <a:ln>
            <a:noFill/>
          </a:ln>
        </p:spPr>
      </p:pic>
      <p:sp>
        <p:nvSpPr>
          <p:cNvPr id="174" name="Google Shape;174;p27"/>
          <p:cNvSpPr/>
          <p:nvPr/>
        </p:nvSpPr>
        <p:spPr>
          <a:xfrm>
            <a:off x="1397079" y="4243541"/>
            <a:ext cx="1397100" cy="901200"/>
          </a:xfrm>
          <a:prstGeom prst="rect">
            <a:avLst/>
          </a:prstGeom>
          <a:solidFill>
            <a:srgbClr val="C9DAF8"/>
          </a:solidFill>
          <a:ln w="9525" cap="flat" cmpd="sng">
            <a:solidFill>
              <a:schemeClr val="dk2"/>
            </a:solidFill>
            <a:prstDash val="solid"/>
            <a:round/>
            <a:headEnd type="none" w="sm" len="sm"/>
            <a:tailEnd type="none" w="sm" len="sm"/>
          </a:ln>
        </p:spPr>
        <p:txBody>
          <a:bodyPr spcFirstLastPara="1" wrap="square" lIns="72850" tIns="72850" rIns="72850" bIns="72850" anchor="t" anchorCtr="0">
            <a:noAutofit/>
          </a:bodyPr>
          <a:lstStyle/>
          <a:p>
            <a:pPr marL="0" lvl="0" indent="0" algn="ctr" rtl="0">
              <a:spcBef>
                <a:spcPts val="0"/>
              </a:spcBef>
              <a:spcAft>
                <a:spcPts val="0"/>
              </a:spcAft>
              <a:buNone/>
            </a:pPr>
            <a:r>
              <a:rPr lang="en-GB" sz="800">
                <a:latin typeface="Sniglet"/>
                <a:ea typeface="Sniglet"/>
                <a:cs typeface="Sniglet"/>
                <a:sym typeface="Sniglet"/>
              </a:rPr>
              <a:t>Quizlet</a:t>
            </a:r>
            <a:endParaRPr sz="800">
              <a:latin typeface="Sniglet"/>
              <a:ea typeface="Sniglet"/>
              <a:cs typeface="Sniglet"/>
              <a:sym typeface="Sniglet"/>
            </a:endParaRPr>
          </a:p>
          <a:p>
            <a:pPr marL="0" lvl="0" indent="0" algn="ctr" rtl="0">
              <a:spcBef>
                <a:spcPts val="0"/>
              </a:spcBef>
              <a:spcAft>
                <a:spcPts val="0"/>
              </a:spcAft>
              <a:buNone/>
            </a:pPr>
            <a:endParaRPr sz="800">
              <a:latin typeface="Sniglet"/>
              <a:ea typeface="Sniglet"/>
              <a:cs typeface="Sniglet"/>
              <a:sym typeface="Sniglet"/>
            </a:endParaRPr>
          </a:p>
        </p:txBody>
      </p:sp>
      <p:sp>
        <p:nvSpPr>
          <p:cNvPr id="175" name="Google Shape;175;p27"/>
          <p:cNvSpPr/>
          <p:nvPr/>
        </p:nvSpPr>
        <p:spPr>
          <a:xfrm>
            <a:off x="2794158" y="4243541"/>
            <a:ext cx="1397100" cy="901200"/>
          </a:xfrm>
          <a:prstGeom prst="rect">
            <a:avLst/>
          </a:prstGeom>
          <a:solidFill>
            <a:srgbClr val="FFF2CC"/>
          </a:solidFill>
          <a:ln w="9525" cap="flat" cmpd="sng">
            <a:solidFill>
              <a:schemeClr val="dk2"/>
            </a:solidFill>
            <a:prstDash val="solid"/>
            <a:round/>
            <a:headEnd type="none" w="sm" len="sm"/>
            <a:tailEnd type="none" w="sm" len="sm"/>
          </a:ln>
        </p:spPr>
        <p:txBody>
          <a:bodyPr spcFirstLastPara="1" wrap="square" lIns="72850" tIns="72850" rIns="72850" bIns="72850" anchor="t" anchorCtr="0">
            <a:noAutofit/>
          </a:bodyPr>
          <a:lstStyle/>
          <a:p>
            <a:pPr marL="0" lvl="0" indent="0" algn="ctr" rtl="0">
              <a:spcBef>
                <a:spcPts val="0"/>
              </a:spcBef>
              <a:spcAft>
                <a:spcPts val="0"/>
              </a:spcAft>
              <a:buClr>
                <a:schemeClr val="dk1"/>
              </a:buClr>
              <a:buSzPts val="900"/>
              <a:buFont typeface="Arial"/>
              <a:buNone/>
            </a:pPr>
            <a:r>
              <a:rPr lang="en-GB" sz="800">
                <a:solidFill>
                  <a:schemeClr val="dk1"/>
                </a:solidFill>
                <a:latin typeface="Sniglet"/>
                <a:ea typeface="Sniglet"/>
                <a:cs typeface="Sniglet"/>
                <a:sym typeface="Sniglet"/>
              </a:rPr>
              <a:t>Exam Style Question</a:t>
            </a:r>
            <a:endParaRPr sz="800">
              <a:solidFill>
                <a:schemeClr val="dk1"/>
              </a:solidFill>
              <a:latin typeface="Sniglet"/>
              <a:ea typeface="Sniglet"/>
              <a:cs typeface="Sniglet"/>
              <a:sym typeface="Sniglet"/>
            </a:endParaRPr>
          </a:p>
          <a:p>
            <a:pPr marL="0" lvl="0" indent="0" algn="l" rtl="0">
              <a:spcBef>
                <a:spcPts val="0"/>
              </a:spcBef>
              <a:spcAft>
                <a:spcPts val="0"/>
              </a:spcAft>
              <a:buNone/>
            </a:pPr>
            <a:endParaRPr sz="1100"/>
          </a:p>
        </p:txBody>
      </p:sp>
      <p:sp>
        <p:nvSpPr>
          <p:cNvPr id="176" name="Google Shape;176;p27"/>
          <p:cNvSpPr/>
          <p:nvPr/>
        </p:nvSpPr>
        <p:spPr>
          <a:xfrm>
            <a:off x="4191237" y="4243541"/>
            <a:ext cx="1397100" cy="901200"/>
          </a:xfrm>
          <a:prstGeom prst="rect">
            <a:avLst/>
          </a:prstGeom>
          <a:solidFill>
            <a:srgbClr val="C9DAF8"/>
          </a:solidFill>
          <a:ln w="9525" cap="flat" cmpd="sng">
            <a:solidFill>
              <a:schemeClr val="dk2"/>
            </a:solidFill>
            <a:prstDash val="solid"/>
            <a:round/>
            <a:headEnd type="none" w="sm" len="sm"/>
            <a:tailEnd type="none" w="sm" len="sm"/>
          </a:ln>
        </p:spPr>
        <p:txBody>
          <a:bodyPr spcFirstLastPara="1" wrap="square" lIns="72850" tIns="72850" rIns="72850" bIns="72850" anchor="t" anchorCtr="0">
            <a:noAutofit/>
          </a:bodyPr>
          <a:lstStyle/>
          <a:p>
            <a:pPr marL="0" lvl="0" indent="0" algn="ctr" rtl="0">
              <a:spcBef>
                <a:spcPts val="0"/>
              </a:spcBef>
              <a:spcAft>
                <a:spcPts val="0"/>
              </a:spcAft>
              <a:buClr>
                <a:schemeClr val="dk1"/>
              </a:buClr>
              <a:buSzPts val="900"/>
              <a:buFont typeface="Arial"/>
              <a:buNone/>
            </a:pPr>
            <a:r>
              <a:rPr lang="en-GB" sz="800">
                <a:solidFill>
                  <a:schemeClr val="dk1"/>
                </a:solidFill>
                <a:latin typeface="Sniglet"/>
                <a:ea typeface="Sniglet"/>
                <a:cs typeface="Sniglet"/>
                <a:sym typeface="Sniglet"/>
              </a:rPr>
              <a:t>Video Links</a:t>
            </a:r>
            <a:endParaRPr sz="800">
              <a:solidFill>
                <a:schemeClr val="dk1"/>
              </a:solidFill>
              <a:latin typeface="Sniglet"/>
              <a:ea typeface="Sniglet"/>
              <a:cs typeface="Sniglet"/>
              <a:sym typeface="Sniglet"/>
            </a:endParaRPr>
          </a:p>
          <a:p>
            <a:pPr marL="0" lvl="0" indent="0" algn="l" rtl="0">
              <a:spcBef>
                <a:spcPts val="0"/>
              </a:spcBef>
              <a:spcAft>
                <a:spcPts val="0"/>
              </a:spcAft>
              <a:buNone/>
            </a:pPr>
            <a:endParaRPr sz="1100"/>
          </a:p>
        </p:txBody>
      </p:sp>
      <p:sp>
        <p:nvSpPr>
          <p:cNvPr id="177" name="Google Shape;177;p27"/>
          <p:cNvSpPr/>
          <p:nvPr/>
        </p:nvSpPr>
        <p:spPr>
          <a:xfrm>
            <a:off x="5588316" y="4243485"/>
            <a:ext cx="1397100" cy="901200"/>
          </a:xfrm>
          <a:prstGeom prst="rect">
            <a:avLst/>
          </a:prstGeom>
          <a:solidFill>
            <a:srgbClr val="FFF2CC"/>
          </a:solidFill>
          <a:ln w="9525" cap="flat" cmpd="sng">
            <a:solidFill>
              <a:schemeClr val="dk2"/>
            </a:solidFill>
            <a:prstDash val="solid"/>
            <a:round/>
            <a:headEnd type="none" w="sm" len="sm"/>
            <a:tailEnd type="none" w="sm" len="sm"/>
          </a:ln>
        </p:spPr>
        <p:txBody>
          <a:bodyPr spcFirstLastPara="1" wrap="square" lIns="72850" tIns="72850" rIns="72850" bIns="72850" anchor="t" anchorCtr="0">
            <a:noAutofit/>
          </a:bodyPr>
          <a:lstStyle/>
          <a:p>
            <a:pPr marL="0" lvl="0" indent="0" algn="ctr" rtl="0">
              <a:spcBef>
                <a:spcPts val="0"/>
              </a:spcBef>
              <a:spcAft>
                <a:spcPts val="0"/>
              </a:spcAft>
              <a:buClr>
                <a:schemeClr val="dk1"/>
              </a:buClr>
              <a:buSzPts val="900"/>
              <a:buFont typeface="Arial"/>
              <a:buNone/>
            </a:pPr>
            <a:r>
              <a:rPr lang="en-GB" sz="800">
                <a:solidFill>
                  <a:schemeClr val="dk1"/>
                </a:solidFill>
                <a:latin typeface="Sniglet"/>
                <a:ea typeface="Sniglet"/>
                <a:cs typeface="Sniglet"/>
                <a:sym typeface="Sniglet"/>
              </a:rPr>
              <a:t>Extended Reading</a:t>
            </a:r>
            <a:endParaRPr sz="800">
              <a:solidFill>
                <a:schemeClr val="dk1"/>
              </a:solidFill>
              <a:latin typeface="Sniglet"/>
              <a:ea typeface="Sniglet"/>
              <a:cs typeface="Sniglet"/>
              <a:sym typeface="Sniglet"/>
            </a:endParaRPr>
          </a:p>
          <a:p>
            <a:pPr marL="0" lvl="0" indent="0" algn="l" rtl="0">
              <a:spcBef>
                <a:spcPts val="0"/>
              </a:spcBef>
              <a:spcAft>
                <a:spcPts val="0"/>
              </a:spcAft>
              <a:buNone/>
            </a:pPr>
            <a:endParaRPr sz="1100"/>
          </a:p>
        </p:txBody>
      </p:sp>
      <p:sp>
        <p:nvSpPr>
          <p:cNvPr id="178" name="Google Shape;178;p27"/>
          <p:cNvSpPr/>
          <p:nvPr/>
        </p:nvSpPr>
        <p:spPr>
          <a:xfrm>
            <a:off x="93026" y="407041"/>
            <a:ext cx="1404600" cy="318300"/>
          </a:xfrm>
          <a:prstGeom prst="rect">
            <a:avLst/>
          </a:prstGeom>
          <a:solidFill>
            <a:srgbClr val="8E7CC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n-GB" sz="1000">
                <a:solidFill>
                  <a:schemeClr val="lt1"/>
                </a:solidFill>
                <a:latin typeface="Sniglet"/>
                <a:ea typeface="Sniglet"/>
                <a:cs typeface="Sniglet"/>
                <a:sym typeface="Sniglet"/>
              </a:rPr>
              <a:t>Revenue &amp; Costs</a:t>
            </a:r>
            <a:endParaRPr sz="1000">
              <a:solidFill>
                <a:schemeClr val="lt1"/>
              </a:solidFill>
              <a:latin typeface="Sniglet"/>
              <a:ea typeface="Sniglet"/>
              <a:cs typeface="Sniglet"/>
              <a:sym typeface="Sniglet"/>
            </a:endParaRPr>
          </a:p>
        </p:txBody>
      </p:sp>
      <p:sp>
        <p:nvSpPr>
          <p:cNvPr id="179" name="Google Shape;179;p27"/>
          <p:cNvSpPr/>
          <p:nvPr/>
        </p:nvSpPr>
        <p:spPr>
          <a:xfrm>
            <a:off x="4039048" y="407050"/>
            <a:ext cx="3216000" cy="318300"/>
          </a:xfrm>
          <a:prstGeom prst="rect">
            <a:avLst/>
          </a:prstGeom>
          <a:solidFill>
            <a:srgbClr val="8E7CC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n-GB" sz="1000">
                <a:solidFill>
                  <a:schemeClr val="lt1"/>
                </a:solidFill>
                <a:latin typeface="Sniglet"/>
                <a:ea typeface="Sniglet"/>
                <a:cs typeface="Sniglet"/>
                <a:sym typeface="Sniglet"/>
              </a:rPr>
              <a:t>Profitability Ratios</a:t>
            </a:r>
            <a:endParaRPr sz="1000">
              <a:solidFill>
                <a:schemeClr val="lt1"/>
              </a:solidFill>
              <a:latin typeface="Sniglet"/>
              <a:ea typeface="Sniglet"/>
              <a:cs typeface="Sniglet"/>
              <a:sym typeface="Sniglet"/>
            </a:endParaRPr>
          </a:p>
        </p:txBody>
      </p:sp>
      <p:sp>
        <p:nvSpPr>
          <p:cNvPr id="180" name="Google Shape;180;p27"/>
          <p:cNvSpPr/>
          <p:nvPr/>
        </p:nvSpPr>
        <p:spPr>
          <a:xfrm>
            <a:off x="3979549" y="2032438"/>
            <a:ext cx="2116500" cy="318300"/>
          </a:xfrm>
          <a:prstGeom prst="rect">
            <a:avLst/>
          </a:prstGeom>
          <a:solidFill>
            <a:srgbClr val="8E7CC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n-GB" sz="1000">
                <a:solidFill>
                  <a:schemeClr val="lt1"/>
                </a:solidFill>
                <a:latin typeface="Sniglet"/>
                <a:ea typeface="Sniglet"/>
                <a:cs typeface="Sniglet"/>
                <a:sym typeface="Sniglet"/>
              </a:rPr>
              <a:t>Average Rate of Return (ARR)</a:t>
            </a:r>
            <a:endParaRPr sz="1000">
              <a:solidFill>
                <a:schemeClr val="lt1"/>
              </a:solidFill>
              <a:latin typeface="Sniglet"/>
              <a:ea typeface="Sniglet"/>
              <a:cs typeface="Sniglet"/>
              <a:sym typeface="Sniglet"/>
            </a:endParaRPr>
          </a:p>
        </p:txBody>
      </p:sp>
      <p:sp>
        <p:nvSpPr>
          <p:cNvPr id="181" name="Google Shape;181;p27"/>
          <p:cNvSpPr/>
          <p:nvPr/>
        </p:nvSpPr>
        <p:spPr>
          <a:xfrm>
            <a:off x="160196" y="2571758"/>
            <a:ext cx="1404600" cy="318300"/>
          </a:xfrm>
          <a:prstGeom prst="rect">
            <a:avLst/>
          </a:prstGeom>
          <a:solidFill>
            <a:srgbClr val="8E7CC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Clr>
                <a:schemeClr val="dk1"/>
              </a:buClr>
              <a:buSzPts val="1100"/>
              <a:buFont typeface="Arial"/>
              <a:buNone/>
            </a:pPr>
            <a:r>
              <a:rPr lang="en-GB" sz="1000">
                <a:solidFill>
                  <a:schemeClr val="lt1"/>
                </a:solidFill>
                <a:latin typeface="Sniglet"/>
                <a:ea typeface="Sniglet"/>
                <a:cs typeface="Sniglet"/>
                <a:sym typeface="Sniglet"/>
              </a:rPr>
              <a:t>Profit &amp; Loss</a:t>
            </a:r>
            <a:endParaRPr sz="1000">
              <a:latin typeface="Sniglet"/>
              <a:ea typeface="Sniglet"/>
              <a:cs typeface="Sniglet"/>
              <a:sym typeface="Sniglet"/>
            </a:endParaRPr>
          </a:p>
        </p:txBody>
      </p:sp>
      <p:pic>
        <p:nvPicPr>
          <p:cNvPr id="182" name="Google Shape;182;p27"/>
          <p:cNvPicPr preferRelativeResize="0"/>
          <p:nvPr/>
        </p:nvPicPr>
        <p:blipFill>
          <a:blip r:embed="rId5">
            <a:alphaModFix/>
          </a:blip>
          <a:stretch>
            <a:fillRect/>
          </a:stretch>
        </p:blipFill>
        <p:spPr>
          <a:xfrm>
            <a:off x="3292429" y="336535"/>
            <a:ext cx="459224" cy="459224"/>
          </a:xfrm>
          <a:prstGeom prst="rect">
            <a:avLst/>
          </a:prstGeom>
          <a:noFill/>
          <a:ln>
            <a:noFill/>
          </a:ln>
        </p:spPr>
      </p:pic>
      <p:pic>
        <p:nvPicPr>
          <p:cNvPr id="183" name="Google Shape;183;p27"/>
          <p:cNvPicPr preferRelativeResize="0"/>
          <p:nvPr/>
        </p:nvPicPr>
        <p:blipFill>
          <a:blip r:embed="rId6">
            <a:alphaModFix/>
          </a:blip>
          <a:stretch>
            <a:fillRect/>
          </a:stretch>
        </p:blipFill>
        <p:spPr>
          <a:xfrm>
            <a:off x="7378900" y="200094"/>
            <a:ext cx="482210" cy="732111"/>
          </a:xfrm>
          <a:prstGeom prst="rect">
            <a:avLst/>
          </a:prstGeom>
          <a:noFill/>
          <a:ln>
            <a:noFill/>
          </a:ln>
        </p:spPr>
      </p:pic>
      <p:pic>
        <p:nvPicPr>
          <p:cNvPr id="184" name="Google Shape;184;p27"/>
          <p:cNvPicPr preferRelativeResize="0"/>
          <p:nvPr/>
        </p:nvPicPr>
        <p:blipFill>
          <a:blip r:embed="rId7">
            <a:alphaModFix/>
          </a:blip>
          <a:stretch>
            <a:fillRect/>
          </a:stretch>
        </p:blipFill>
        <p:spPr>
          <a:xfrm>
            <a:off x="3439349" y="2578705"/>
            <a:ext cx="582730" cy="605436"/>
          </a:xfrm>
          <a:prstGeom prst="rect">
            <a:avLst/>
          </a:prstGeom>
          <a:noFill/>
          <a:ln>
            <a:noFill/>
          </a:ln>
        </p:spPr>
      </p:pic>
      <p:pic>
        <p:nvPicPr>
          <p:cNvPr id="185" name="Google Shape;185;p27"/>
          <p:cNvPicPr preferRelativeResize="0"/>
          <p:nvPr/>
        </p:nvPicPr>
        <p:blipFill>
          <a:blip r:embed="rId8">
            <a:alphaModFix/>
          </a:blip>
          <a:stretch>
            <a:fillRect/>
          </a:stretch>
        </p:blipFill>
        <p:spPr>
          <a:xfrm>
            <a:off x="7515246" y="2158975"/>
            <a:ext cx="373782" cy="732109"/>
          </a:xfrm>
          <a:prstGeom prst="rect">
            <a:avLst/>
          </a:prstGeom>
          <a:noFill/>
          <a:ln>
            <a:noFill/>
          </a:ln>
        </p:spPr>
      </p:pic>
      <p:sp>
        <p:nvSpPr>
          <p:cNvPr id="186" name="Google Shape;186;p27"/>
          <p:cNvSpPr/>
          <p:nvPr/>
        </p:nvSpPr>
        <p:spPr>
          <a:xfrm>
            <a:off x="0" y="4243473"/>
            <a:ext cx="1397100" cy="901200"/>
          </a:xfrm>
          <a:prstGeom prst="rect">
            <a:avLst/>
          </a:prstGeom>
          <a:solidFill>
            <a:srgbClr val="FFF2CC"/>
          </a:solidFill>
          <a:ln w="9525" cap="flat" cmpd="sng">
            <a:solidFill>
              <a:schemeClr val="dk2"/>
            </a:solidFill>
            <a:prstDash val="solid"/>
            <a:round/>
            <a:headEnd type="none" w="sm" len="sm"/>
            <a:tailEnd type="none" w="sm" len="sm"/>
          </a:ln>
        </p:spPr>
        <p:txBody>
          <a:bodyPr spcFirstLastPara="1" wrap="square" lIns="72850" tIns="72850" rIns="72850" bIns="72850" anchor="t" anchorCtr="0">
            <a:noAutofit/>
          </a:bodyPr>
          <a:lstStyle/>
          <a:p>
            <a:pPr marL="0" lvl="0" indent="0" algn="ctr" rtl="0">
              <a:spcBef>
                <a:spcPts val="0"/>
              </a:spcBef>
              <a:spcAft>
                <a:spcPts val="0"/>
              </a:spcAft>
              <a:buNone/>
            </a:pPr>
            <a:r>
              <a:rPr lang="en-GB" sz="800">
                <a:latin typeface="Sniglet"/>
                <a:ea typeface="Sniglet"/>
                <a:cs typeface="Sniglet"/>
                <a:sym typeface="Sniglet"/>
              </a:rPr>
              <a:t>Quizizz - test yourself!</a:t>
            </a:r>
            <a:endParaRPr sz="800">
              <a:latin typeface="Sniglet"/>
              <a:ea typeface="Sniglet"/>
              <a:cs typeface="Sniglet"/>
              <a:sym typeface="Sniglet"/>
            </a:endParaRPr>
          </a:p>
        </p:txBody>
      </p:sp>
      <p:graphicFrame>
        <p:nvGraphicFramePr>
          <p:cNvPr id="187" name="Google Shape;187;p27"/>
          <p:cNvGraphicFramePr/>
          <p:nvPr/>
        </p:nvGraphicFramePr>
        <p:xfrm>
          <a:off x="256175" y="813975"/>
          <a:ext cx="3000000" cy="3000000"/>
        </p:xfrm>
        <a:graphic>
          <a:graphicData uri="http://schemas.openxmlformats.org/drawingml/2006/table">
            <a:tbl>
              <a:tblPr>
                <a:noFill/>
                <a:tableStyleId>{72DD1E0E-B76F-49D5-A3CE-C4B7349586B3}</a:tableStyleId>
              </a:tblPr>
              <a:tblGrid>
                <a:gridCol w="1281975">
                  <a:extLst>
                    <a:ext uri="{9D8B030D-6E8A-4147-A177-3AD203B41FA5}">
                      <a16:colId xmlns:a16="http://schemas.microsoft.com/office/drawing/2014/main" val="20000"/>
                    </a:ext>
                  </a:extLst>
                </a:gridCol>
                <a:gridCol w="2190450">
                  <a:extLst>
                    <a:ext uri="{9D8B030D-6E8A-4147-A177-3AD203B41FA5}">
                      <a16:colId xmlns:a16="http://schemas.microsoft.com/office/drawing/2014/main" val="20001"/>
                    </a:ext>
                  </a:extLst>
                </a:gridCol>
              </a:tblGrid>
              <a:tr h="162025">
                <a:tc>
                  <a:txBody>
                    <a:bodyPr/>
                    <a:lstStyle/>
                    <a:p>
                      <a:pPr marL="0" lvl="0" indent="0" algn="ctr" rtl="0">
                        <a:spcBef>
                          <a:spcPts val="0"/>
                        </a:spcBef>
                        <a:spcAft>
                          <a:spcPts val="0"/>
                        </a:spcAft>
                        <a:buNone/>
                      </a:pPr>
                      <a:r>
                        <a:rPr lang="en-GB" sz="800" b="1"/>
                        <a:t>Term </a:t>
                      </a:r>
                      <a:endParaRPr sz="800" b="1"/>
                    </a:p>
                  </a:txBody>
                  <a:tcPr marL="18000" marR="18000" marT="18000" marB="18000" anchor="ctr">
                    <a:solidFill>
                      <a:srgbClr val="EEEEEE"/>
                    </a:solidFill>
                  </a:tcPr>
                </a:tc>
                <a:tc>
                  <a:txBody>
                    <a:bodyPr/>
                    <a:lstStyle/>
                    <a:p>
                      <a:pPr marL="0" lvl="0" indent="0" algn="ctr" rtl="0">
                        <a:spcBef>
                          <a:spcPts val="0"/>
                        </a:spcBef>
                        <a:spcAft>
                          <a:spcPts val="0"/>
                        </a:spcAft>
                        <a:buNone/>
                      </a:pPr>
                      <a:r>
                        <a:rPr lang="en-GB" sz="800" b="1">
                          <a:solidFill>
                            <a:srgbClr val="000000"/>
                          </a:solidFill>
                        </a:rPr>
                        <a:t>Formulae </a:t>
                      </a:r>
                      <a:endParaRPr sz="800" b="1"/>
                    </a:p>
                  </a:txBody>
                  <a:tcPr marL="18000" marR="18000" marT="18000" marB="18000" anchor="ctr">
                    <a:solidFill>
                      <a:srgbClr val="EEEEEE"/>
                    </a:solidFill>
                  </a:tcPr>
                </a:tc>
                <a:extLst>
                  <a:ext uri="{0D108BD9-81ED-4DB2-BD59-A6C34878D82A}">
                    <a16:rowId xmlns:a16="http://schemas.microsoft.com/office/drawing/2014/main" val="10000"/>
                  </a:ext>
                </a:extLst>
              </a:tr>
              <a:tr h="140250">
                <a:tc>
                  <a:txBody>
                    <a:bodyPr/>
                    <a:lstStyle/>
                    <a:p>
                      <a:pPr marL="0" lvl="0" indent="0" algn="ctr" rtl="0">
                        <a:spcBef>
                          <a:spcPts val="0"/>
                        </a:spcBef>
                        <a:spcAft>
                          <a:spcPts val="0"/>
                        </a:spcAft>
                        <a:buClr>
                          <a:srgbClr val="000000"/>
                        </a:buClr>
                        <a:buSzPts val="1100"/>
                        <a:buFont typeface="Arial"/>
                        <a:buNone/>
                      </a:pPr>
                      <a:r>
                        <a:rPr lang="en-GB" sz="800">
                          <a:solidFill>
                            <a:srgbClr val="000000"/>
                          </a:solidFill>
                        </a:rPr>
                        <a:t>(Total) sales revenue </a:t>
                      </a:r>
                      <a:endParaRPr sz="800"/>
                    </a:p>
                  </a:txBody>
                  <a:tcPr marL="18000" marR="18000" marT="18000" marB="18000" anchor="ctr"/>
                </a:tc>
                <a:tc>
                  <a:txBody>
                    <a:bodyPr/>
                    <a:lstStyle/>
                    <a:p>
                      <a:pPr marL="0" lvl="0" indent="0" algn="ctr" rtl="0">
                        <a:spcBef>
                          <a:spcPts val="0"/>
                        </a:spcBef>
                        <a:spcAft>
                          <a:spcPts val="0"/>
                        </a:spcAft>
                        <a:buClr>
                          <a:srgbClr val="000000"/>
                        </a:buClr>
                        <a:buSzPts val="1100"/>
                        <a:buFont typeface="Arial"/>
                        <a:buNone/>
                      </a:pPr>
                      <a:r>
                        <a:rPr lang="en-GB" sz="800">
                          <a:solidFill>
                            <a:srgbClr val="000000"/>
                          </a:solidFill>
                        </a:rPr>
                        <a:t>Price x quantity</a:t>
                      </a:r>
                      <a:endParaRPr sz="800"/>
                    </a:p>
                  </a:txBody>
                  <a:tcPr marL="18000" marR="18000" marT="18000" marB="18000" anchor="ctr"/>
                </a:tc>
                <a:extLst>
                  <a:ext uri="{0D108BD9-81ED-4DB2-BD59-A6C34878D82A}">
                    <a16:rowId xmlns:a16="http://schemas.microsoft.com/office/drawing/2014/main" val="10001"/>
                  </a:ext>
                </a:extLst>
              </a:tr>
              <a:tr h="149525">
                <a:tc>
                  <a:txBody>
                    <a:bodyPr/>
                    <a:lstStyle/>
                    <a:p>
                      <a:pPr marL="0" lvl="0" indent="0" algn="ctr" rtl="0">
                        <a:spcBef>
                          <a:spcPts val="0"/>
                        </a:spcBef>
                        <a:spcAft>
                          <a:spcPts val="0"/>
                        </a:spcAft>
                        <a:buClr>
                          <a:srgbClr val="000000"/>
                        </a:buClr>
                        <a:buSzPts val="1100"/>
                        <a:buFont typeface="Arial"/>
                        <a:buNone/>
                      </a:pPr>
                      <a:r>
                        <a:rPr lang="en-GB" sz="800">
                          <a:solidFill>
                            <a:srgbClr val="000000"/>
                          </a:solidFill>
                        </a:rPr>
                        <a:t>(Total) variable costs </a:t>
                      </a:r>
                      <a:endParaRPr sz="800"/>
                    </a:p>
                  </a:txBody>
                  <a:tcPr marL="18000" marR="18000" marT="18000" marB="18000" anchor="ctr"/>
                </a:tc>
                <a:tc>
                  <a:txBody>
                    <a:bodyPr/>
                    <a:lstStyle/>
                    <a:p>
                      <a:pPr marL="0" lvl="0" indent="0" algn="ctr" rtl="0">
                        <a:spcBef>
                          <a:spcPts val="0"/>
                        </a:spcBef>
                        <a:spcAft>
                          <a:spcPts val="0"/>
                        </a:spcAft>
                        <a:buClr>
                          <a:srgbClr val="000000"/>
                        </a:buClr>
                        <a:buSzPts val="1100"/>
                        <a:buFont typeface="Arial"/>
                        <a:buNone/>
                      </a:pPr>
                      <a:r>
                        <a:rPr lang="en-GB" sz="800">
                          <a:solidFill>
                            <a:srgbClr val="000000"/>
                          </a:solidFill>
                        </a:rPr>
                        <a:t>Variable costs per unit x quantity</a:t>
                      </a:r>
                      <a:endParaRPr sz="800"/>
                    </a:p>
                  </a:txBody>
                  <a:tcPr marL="18000" marR="18000" marT="18000" marB="18000" anchor="ctr"/>
                </a:tc>
                <a:extLst>
                  <a:ext uri="{0D108BD9-81ED-4DB2-BD59-A6C34878D82A}">
                    <a16:rowId xmlns:a16="http://schemas.microsoft.com/office/drawing/2014/main" val="10002"/>
                  </a:ext>
                </a:extLst>
              </a:tr>
              <a:tr h="204425">
                <a:tc>
                  <a:txBody>
                    <a:bodyPr/>
                    <a:lstStyle/>
                    <a:p>
                      <a:pPr marL="0" lvl="0" indent="0" algn="ctr" rtl="0">
                        <a:spcBef>
                          <a:spcPts val="0"/>
                        </a:spcBef>
                        <a:spcAft>
                          <a:spcPts val="0"/>
                        </a:spcAft>
                        <a:buClr>
                          <a:srgbClr val="000000"/>
                        </a:buClr>
                        <a:buSzPts val="1100"/>
                        <a:buFont typeface="Arial"/>
                        <a:buNone/>
                      </a:pPr>
                      <a:r>
                        <a:rPr lang="en-GB" sz="800">
                          <a:solidFill>
                            <a:srgbClr val="000000"/>
                          </a:solidFill>
                        </a:rPr>
                        <a:t>Variable costs (per unit)</a:t>
                      </a:r>
                      <a:endParaRPr sz="800"/>
                    </a:p>
                  </a:txBody>
                  <a:tcPr marL="18000" marR="18000" marT="18000" marB="18000" anchor="ctr"/>
                </a:tc>
                <a:tc>
                  <a:txBody>
                    <a:bodyPr/>
                    <a:lstStyle/>
                    <a:p>
                      <a:pPr marL="0" lvl="0" indent="0" algn="ctr" rtl="0">
                        <a:spcBef>
                          <a:spcPts val="0"/>
                        </a:spcBef>
                        <a:spcAft>
                          <a:spcPts val="0"/>
                        </a:spcAft>
                        <a:buNone/>
                      </a:pPr>
                      <a:r>
                        <a:rPr lang="en-GB" sz="800" u="sng">
                          <a:solidFill>
                            <a:srgbClr val="000000"/>
                          </a:solidFill>
                        </a:rPr>
                        <a:t>Total variable costs </a:t>
                      </a:r>
                      <a:endParaRPr sz="800" u="sng">
                        <a:solidFill>
                          <a:srgbClr val="000000"/>
                        </a:solidFill>
                      </a:endParaRPr>
                    </a:p>
                    <a:p>
                      <a:pPr marL="0" lvl="0" indent="0" algn="ctr" rtl="0">
                        <a:spcBef>
                          <a:spcPts val="0"/>
                        </a:spcBef>
                        <a:spcAft>
                          <a:spcPts val="0"/>
                        </a:spcAft>
                        <a:buClr>
                          <a:srgbClr val="000000"/>
                        </a:buClr>
                        <a:buSzPts val="1100"/>
                        <a:buFont typeface="Arial"/>
                        <a:buNone/>
                      </a:pPr>
                      <a:r>
                        <a:rPr lang="en-GB" sz="800">
                          <a:solidFill>
                            <a:srgbClr val="000000"/>
                          </a:solidFill>
                        </a:rPr>
                        <a:t>quantity</a:t>
                      </a:r>
                      <a:endParaRPr sz="800"/>
                    </a:p>
                  </a:txBody>
                  <a:tcPr marL="18000" marR="18000" marT="18000" marB="18000" anchor="ctr"/>
                </a:tc>
                <a:extLst>
                  <a:ext uri="{0D108BD9-81ED-4DB2-BD59-A6C34878D82A}">
                    <a16:rowId xmlns:a16="http://schemas.microsoft.com/office/drawing/2014/main" val="10003"/>
                  </a:ext>
                </a:extLst>
              </a:tr>
              <a:tr h="100000">
                <a:tc>
                  <a:txBody>
                    <a:bodyPr/>
                    <a:lstStyle/>
                    <a:p>
                      <a:pPr marL="0" lvl="0" indent="0" algn="ctr" rtl="0">
                        <a:spcBef>
                          <a:spcPts val="0"/>
                        </a:spcBef>
                        <a:spcAft>
                          <a:spcPts val="0"/>
                        </a:spcAft>
                        <a:buClr>
                          <a:srgbClr val="000000"/>
                        </a:buClr>
                        <a:buSzPts val="1100"/>
                        <a:buFont typeface="Arial"/>
                        <a:buNone/>
                      </a:pPr>
                      <a:r>
                        <a:rPr lang="en-GB" sz="800">
                          <a:solidFill>
                            <a:srgbClr val="000000"/>
                          </a:solidFill>
                        </a:rPr>
                        <a:t>(Total) fixed costs </a:t>
                      </a:r>
                      <a:endParaRPr sz="800"/>
                    </a:p>
                  </a:txBody>
                  <a:tcPr marL="18000" marR="18000" marT="18000" marB="18000" anchor="ctr"/>
                </a:tc>
                <a:tc>
                  <a:txBody>
                    <a:bodyPr/>
                    <a:lstStyle/>
                    <a:p>
                      <a:pPr marL="0" lvl="0" indent="0" algn="ctr" rtl="0">
                        <a:spcBef>
                          <a:spcPts val="0"/>
                        </a:spcBef>
                        <a:spcAft>
                          <a:spcPts val="0"/>
                        </a:spcAft>
                        <a:buClr>
                          <a:srgbClr val="000000"/>
                        </a:buClr>
                        <a:buSzPts val="1100"/>
                        <a:buFont typeface="Arial"/>
                        <a:buNone/>
                      </a:pPr>
                      <a:r>
                        <a:rPr lang="en-GB" sz="800">
                          <a:solidFill>
                            <a:srgbClr val="000000"/>
                          </a:solidFill>
                        </a:rPr>
                        <a:t>Sum of all the fixed costs</a:t>
                      </a:r>
                      <a:endParaRPr sz="800"/>
                    </a:p>
                  </a:txBody>
                  <a:tcPr marL="18000" marR="18000" marT="18000" marB="18000" anchor="ctr"/>
                </a:tc>
                <a:extLst>
                  <a:ext uri="{0D108BD9-81ED-4DB2-BD59-A6C34878D82A}">
                    <a16:rowId xmlns:a16="http://schemas.microsoft.com/office/drawing/2014/main" val="10004"/>
                  </a:ext>
                </a:extLst>
              </a:tr>
              <a:tr h="126375">
                <a:tc>
                  <a:txBody>
                    <a:bodyPr/>
                    <a:lstStyle/>
                    <a:p>
                      <a:pPr marL="0" lvl="0" indent="0" algn="ctr" rtl="0">
                        <a:spcBef>
                          <a:spcPts val="0"/>
                        </a:spcBef>
                        <a:spcAft>
                          <a:spcPts val="0"/>
                        </a:spcAft>
                        <a:buClr>
                          <a:srgbClr val="000000"/>
                        </a:buClr>
                        <a:buSzPts val="1100"/>
                        <a:buFont typeface="Arial"/>
                        <a:buNone/>
                      </a:pPr>
                      <a:r>
                        <a:rPr lang="en-GB" sz="800">
                          <a:solidFill>
                            <a:srgbClr val="000000"/>
                          </a:solidFill>
                        </a:rPr>
                        <a:t>Average fixed costs </a:t>
                      </a:r>
                      <a:endParaRPr sz="800"/>
                    </a:p>
                  </a:txBody>
                  <a:tcPr marL="18000" marR="18000" marT="18000" marB="18000" anchor="ctr"/>
                </a:tc>
                <a:tc>
                  <a:txBody>
                    <a:bodyPr/>
                    <a:lstStyle/>
                    <a:p>
                      <a:pPr marL="0" lvl="0" indent="0" algn="ctr" rtl="0">
                        <a:spcBef>
                          <a:spcPts val="0"/>
                        </a:spcBef>
                        <a:spcAft>
                          <a:spcPts val="0"/>
                        </a:spcAft>
                        <a:buNone/>
                      </a:pPr>
                      <a:r>
                        <a:rPr lang="en-GB" sz="800" u="sng">
                          <a:solidFill>
                            <a:srgbClr val="000000"/>
                          </a:solidFill>
                        </a:rPr>
                        <a:t>(Total) Fixed costs </a:t>
                      </a:r>
                      <a:endParaRPr sz="800" u="sng">
                        <a:solidFill>
                          <a:srgbClr val="000000"/>
                        </a:solidFill>
                      </a:endParaRPr>
                    </a:p>
                    <a:p>
                      <a:pPr marL="0" lvl="0" indent="0" algn="ctr" rtl="0">
                        <a:spcBef>
                          <a:spcPts val="0"/>
                        </a:spcBef>
                        <a:spcAft>
                          <a:spcPts val="0"/>
                        </a:spcAft>
                        <a:buClr>
                          <a:srgbClr val="000000"/>
                        </a:buClr>
                        <a:buSzPts val="1100"/>
                        <a:buFont typeface="Arial"/>
                        <a:buNone/>
                      </a:pPr>
                      <a:r>
                        <a:rPr lang="en-GB" sz="800">
                          <a:solidFill>
                            <a:srgbClr val="000000"/>
                          </a:solidFill>
                        </a:rPr>
                        <a:t>quantity</a:t>
                      </a:r>
                      <a:endParaRPr sz="800"/>
                    </a:p>
                  </a:txBody>
                  <a:tcPr marL="18000" marR="18000" marT="18000" marB="18000" anchor="ctr"/>
                </a:tc>
                <a:extLst>
                  <a:ext uri="{0D108BD9-81ED-4DB2-BD59-A6C34878D82A}">
                    <a16:rowId xmlns:a16="http://schemas.microsoft.com/office/drawing/2014/main" val="10005"/>
                  </a:ext>
                </a:extLst>
              </a:tr>
              <a:tr h="137700">
                <a:tc>
                  <a:txBody>
                    <a:bodyPr/>
                    <a:lstStyle/>
                    <a:p>
                      <a:pPr marL="0" lvl="0" indent="0" algn="ctr" rtl="0">
                        <a:spcBef>
                          <a:spcPts val="0"/>
                        </a:spcBef>
                        <a:spcAft>
                          <a:spcPts val="0"/>
                        </a:spcAft>
                        <a:buClr>
                          <a:srgbClr val="000000"/>
                        </a:buClr>
                        <a:buSzPts val="1100"/>
                        <a:buFont typeface="Arial"/>
                        <a:buNone/>
                      </a:pPr>
                      <a:r>
                        <a:rPr lang="en-GB" sz="800">
                          <a:solidFill>
                            <a:srgbClr val="000000"/>
                          </a:solidFill>
                        </a:rPr>
                        <a:t>Total costs</a:t>
                      </a:r>
                      <a:endParaRPr sz="800"/>
                    </a:p>
                  </a:txBody>
                  <a:tcPr marL="18000" marR="18000" marT="18000" marB="18000" anchor="ctr"/>
                </a:tc>
                <a:tc>
                  <a:txBody>
                    <a:bodyPr/>
                    <a:lstStyle/>
                    <a:p>
                      <a:pPr marL="0" lvl="0" indent="0" algn="ctr" rtl="0">
                        <a:spcBef>
                          <a:spcPts val="0"/>
                        </a:spcBef>
                        <a:spcAft>
                          <a:spcPts val="0"/>
                        </a:spcAft>
                        <a:buClr>
                          <a:srgbClr val="000000"/>
                        </a:buClr>
                        <a:buSzPts val="1100"/>
                        <a:buFont typeface="Arial"/>
                        <a:buNone/>
                      </a:pPr>
                      <a:r>
                        <a:rPr lang="en-GB" sz="800">
                          <a:solidFill>
                            <a:srgbClr val="000000"/>
                          </a:solidFill>
                        </a:rPr>
                        <a:t>(Total) variable costs + (total) fixed costs</a:t>
                      </a:r>
                      <a:endParaRPr sz="800"/>
                    </a:p>
                  </a:txBody>
                  <a:tcPr marL="18000" marR="18000" marT="18000" marB="18000" anchor="ctr"/>
                </a:tc>
                <a:extLst>
                  <a:ext uri="{0D108BD9-81ED-4DB2-BD59-A6C34878D82A}">
                    <a16:rowId xmlns:a16="http://schemas.microsoft.com/office/drawing/2014/main" val="10006"/>
                  </a:ext>
                </a:extLst>
              </a:tr>
              <a:tr h="180200">
                <a:tc>
                  <a:txBody>
                    <a:bodyPr/>
                    <a:lstStyle/>
                    <a:p>
                      <a:pPr marL="0" lvl="0" indent="0" algn="ctr" rtl="0">
                        <a:spcBef>
                          <a:spcPts val="0"/>
                        </a:spcBef>
                        <a:spcAft>
                          <a:spcPts val="0"/>
                        </a:spcAft>
                        <a:buClr>
                          <a:srgbClr val="000000"/>
                        </a:buClr>
                        <a:buSzPts val="1100"/>
                        <a:buFont typeface="Arial"/>
                        <a:buNone/>
                      </a:pPr>
                      <a:r>
                        <a:rPr lang="en-GB" sz="800">
                          <a:solidFill>
                            <a:srgbClr val="000000"/>
                          </a:solidFill>
                        </a:rPr>
                        <a:t>Profit/loss</a:t>
                      </a:r>
                      <a:endParaRPr sz="800"/>
                    </a:p>
                  </a:txBody>
                  <a:tcPr marL="18000" marR="18000" marT="18000" marB="18000" anchor="ctr"/>
                </a:tc>
                <a:tc>
                  <a:txBody>
                    <a:bodyPr/>
                    <a:lstStyle/>
                    <a:p>
                      <a:pPr marL="0" lvl="0" indent="0" algn="ctr" rtl="0">
                        <a:spcBef>
                          <a:spcPts val="0"/>
                        </a:spcBef>
                        <a:spcAft>
                          <a:spcPts val="0"/>
                        </a:spcAft>
                        <a:buClr>
                          <a:srgbClr val="000000"/>
                        </a:buClr>
                        <a:buSzPts val="1100"/>
                        <a:buFont typeface="Arial"/>
                        <a:buNone/>
                      </a:pPr>
                      <a:r>
                        <a:rPr lang="en-GB" sz="800">
                          <a:solidFill>
                            <a:srgbClr val="000000"/>
                          </a:solidFill>
                        </a:rPr>
                        <a:t>Total revenue – total costs</a:t>
                      </a:r>
                      <a:endParaRPr sz="800"/>
                    </a:p>
                  </a:txBody>
                  <a:tcPr marL="18000" marR="18000" marT="18000" marB="18000" anchor="ctr"/>
                </a:tc>
                <a:extLst>
                  <a:ext uri="{0D108BD9-81ED-4DB2-BD59-A6C34878D82A}">
                    <a16:rowId xmlns:a16="http://schemas.microsoft.com/office/drawing/2014/main" val="10007"/>
                  </a:ext>
                </a:extLst>
              </a:tr>
            </a:tbl>
          </a:graphicData>
        </a:graphic>
      </p:graphicFrame>
      <p:graphicFrame>
        <p:nvGraphicFramePr>
          <p:cNvPr id="188" name="Google Shape;188;p27"/>
          <p:cNvGraphicFramePr/>
          <p:nvPr/>
        </p:nvGraphicFramePr>
        <p:xfrm>
          <a:off x="4145450" y="3004838"/>
          <a:ext cx="3000000" cy="3000000"/>
        </p:xfrm>
        <a:graphic>
          <a:graphicData uri="http://schemas.openxmlformats.org/drawingml/2006/table">
            <a:tbl>
              <a:tblPr>
                <a:noFill/>
                <a:tableStyleId>{72DD1E0E-B76F-49D5-A3CE-C4B7349586B3}</a:tableStyleId>
              </a:tblPr>
              <a:tblGrid>
                <a:gridCol w="1332275">
                  <a:extLst>
                    <a:ext uri="{9D8B030D-6E8A-4147-A177-3AD203B41FA5}">
                      <a16:colId xmlns:a16="http://schemas.microsoft.com/office/drawing/2014/main" val="20000"/>
                    </a:ext>
                  </a:extLst>
                </a:gridCol>
                <a:gridCol w="2231550">
                  <a:extLst>
                    <a:ext uri="{9D8B030D-6E8A-4147-A177-3AD203B41FA5}">
                      <a16:colId xmlns:a16="http://schemas.microsoft.com/office/drawing/2014/main" val="20001"/>
                    </a:ext>
                  </a:extLst>
                </a:gridCol>
              </a:tblGrid>
              <a:tr h="141575">
                <a:tc>
                  <a:txBody>
                    <a:bodyPr/>
                    <a:lstStyle/>
                    <a:p>
                      <a:pPr marL="0" lvl="0" indent="0" algn="ctr" rtl="0">
                        <a:spcBef>
                          <a:spcPts val="0"/>
                        </a:spcBef>
                        <a:spcAft>
                          <a:spcPts val="0"/>
                        </a:spcAft>
                        <a:buNone/>
                      </a:pPr>
                      <a:r>
                        <a:rPr lang="en-GB" sz="800" b="1"/>
                        <a:t>Term</a:t>
                      </a:r>
                      <a:endParaRPr sz="800" b="1"/>
                    </a:p>
                  </a:txBody>
                  <a:tcPr marL="18000" marR="18000" marT="18000" marB="18000">
                    <a:solidFill>
                      <a:srgbClr val="EEEEEE"/>
                    </a:solidFill>
                  </a:tcPr>
                </a:tc>
                <a:tc>
                  <a:txBody>
                    <a:bodyPr/>
                    <a:lstStyle/>
                    <a:p>
                      <a:pPr marL="0" lvl="0" indent="0" algn="ctr" rtl="0">
                        <a:spcBef>
                          <a:spcPts val="0"/>
                        </a:spcBef>
                        <a:spcAft>
                          <a:spcPts val="0"/>
                        </a:spcAft>
                        <a:buNone/>
                      </a:pPr>
                      <a:r>
                        <a:rPr lang="en-GB" sz="800" b="1"/>
                        <a:t>Formulae</a:t>
                      </a:r>
                      <a:endParaRPr sz="800" b="1"/>
                    </a:p>
                  </a:txBody>
                  <a:tcPr marL="18000" marR="18000" marT="18000" marB="18000">
                    <a:solidFill>
                      <a:srgbClr val="EEEEEE"/>
                    </a:solidFill>
                  </a:tcPr>
                </a:tc>
                <a:extLst>
                  <a:ext uri="{0D108BD9-81ED-4DB2-BD59-A6C34878D82A}">
                    <a16:rowId xmlns:a16="http://schemas.microsoft.com/office/drawing/2014/main" val="10000"/>
                  </a:ext>
                </a:extLst>
              </a:tr>
              <a:tr h="181100">
                <a:tc>
                  <a:txBody>
                    <a:bodyPr/>
                    <a:lstStyle/>
                    <a:p>
                      <a:pPr marL="0" lvl="0" indent="0" algn="ctr" rtl="0">
                        <a:spcBef>
                          <a:spcPts val="0"/>
                        </a:spcBef>
                        <a:spcAft>
                          <a:spcPts val="0"/>
                        </a:spcAft>
                        <a:buNone/>
                      </a:pPr>
                      <a:r>
                        <a:rPr lang="en-GB" sz="800"/>
                        <a:t>Total profit from the investment</a:t>
                      </a:r>
                      <a:endParaRPr sz="800"/>
                    </a:p>
                  </a:txBody>
                  <a:tcPr marL="18000" marR="18000" marT="18000" marB="18000" anchor="ctr"/>
                </a:tc>
                <a:tc>
                  <a:txBody>
                    <a:bodyPr/>
                    <a:lstStyle/>
                    <a:p>
                      <a:pPr marL="0" lvl="0" indent="0" algn="ctr" rtl="0">
                        <a:spcBef>
                          <a:spcPts val="0"/>
                        </a:spcBef>
                        <a:spcAft>
                          <a:spcPts val="0"/>
                        </a:spcAft>
                        <a:buNone/>
                      </a:pPr>
                      <a:r>
                        <a:rPr lang="en-GB" sz="800"/>
                        <a:t>Total income received from an investment over a given period of time – cost of the investment</a:t>
                      </a:r>
                      <a:endParaRPr sz="800"/>
                    </a:p>
                  </a:txBody>
                  <a:tcPr marL="18000" marR="18000" marT="18000" marB="18000" anchor="ctr"/>
                </a:tc>
                <a:extLst>
                  <a:ext uri="{0D108BD9-81ED-4DB2-BD59-A6C34878D82A}">
                    <a16:rowId xmlns:a16="http://schemas.microsoft.com/office/drawing/2014/main" val="10001"/>
                  </a:ext>
                </a:extLst>
              </a:tr>
              <a:tr h="230475">
                <a:tc>
                  <a:txBody>
                    <a:bodyPr/>
                    <a:lstStyle/>
                    <a:p>
                      <a:pPr marL="0" lvl="0" indent="0" algn="ctr" rtl="0">
                        <a:spcBef>
                          <a:spcPts val="0"/>
                        </a:spcBef>
                        <a:spcAft>
                          <a:spcPts val="0"/>
                        </a:spcAft>
                        <a:buNone/>
                      </a:pPr>
                      <a:r>
                        <a:rPr lang="en-GB" sz="800"/>
                        <a:t>Average profit from the investment</a:t>
                      </a:r>
                      <a:endParaRPr sz="800"/>
                    </a:p>
                  </a:txBody>
                  <a:tcPr marL="18000" marR="18000" marT="18000" marB="18000" anchor="ctr"/>
                </a:tc>
                <a:tc>
                  <a:txBody>
                    <a:bodyPr/>
                    <a:lstStyle/>
                    <a:p>
                      <a:pPr marL="0" lvl="0" indent="0" algn="ctr" rtl="0">
                        <a:spcBef>
                          <a:spcPts val="0"/>
                        </a:spcBef>
                        <a:spcAft>
                          <a:spcPts val="0"/>
                        </a:spcAft>
                        <a:buNone/>
                      </a:pPr>
                      <a:r>
                        <a:rPr lang="en-GB" sz="800" u="sng"/>
                        <a:t>Total profit from the investment</a:t>
                      </a:r>
                      <a:r>
                        <a:rPr lang="en-GB" sz="800"/>
                        <a:t> </a:t>
                      </a:r>
                      <a:endParaRPr sz="800"/>
                    </a:p>
                    <a:p>
                      <a:pPr marL="0" lvl="0" indent="0" algn="ctr" rtl="0">
                        <a:spcBef>
                          <a:spcPts val="0"/>
                        </a:spcBef>
                        <a:spcAft>
                          <a:spcPts val="0"/>
                        </a:spcAft>
                        <a:buNone/>
                      </a:pPr>
                      <a:r>
                        <a:rPr lang="en-GB" sz="800"/>
                        <a:t>Number of years</a:t>
                      </a:r>
                      <a:endParaRPr sz="800"/>
                    </a:p>
                  </a:txBody>
                  <a:tcPr marL="18000" marR="18000" marT="18000" marB="18000" anchor="ctr"/>
                </a:tc>
                <a:extLst>
                  <a:ext uri="{0D108BD9-81ED-4DB2-BD59-A6C34878D82A}">
                    <a16:rowId xmlns:a16="http://schemas.microsoft.com/office/drawing/2014/main" val="10002"/>
                  </a:ext>
                </a:extLst>
              </a:tr>
              <a:tr h="100000">
                <a:tc>
                  <a:txBody>
                    <a:bodyPr/>
                    <a:lstStyle/>
                    <a:p>
                      <a:pPr marL="0" lvl="0" indent="0" algn="ctr" rtl="0">
                        <a:spcBef>
                          <a:spcPts val="0"/>
                        </a:spcBef>
                        <a:spcAft>
                          <a:spcPts val="0"/>
                        </a:spcAft>
                        <a:buNone/>
                      </a:pPr>
                      <a:r>
                        <a:rPr lang="en-GB" sz="800"/>
                        <a:t>Average rate of return</a:t>
                      </a:r>
                      <a:endParaRPr sz="800"/>
                    </a:p>
                  </a:txBody>
                  <a:tcPr marL="18000" marR="18000" marT="18000" marB="18000" anchor="ctr"/>
                </a:tc>
                <a:tc>
                  <a:txBody>
                    <a:bodyPr/>
                    <a:lstStyle/>
                    <a:p>
                      <a:pPr marL="0" lvl="0" indent="0" algn="ctr" rtl="0">
                        <a:spcBef>
                          <a:spcPts val="0"/>
                        </a:spcBef>
                        <a:spcAft>
                          <a:spcPts val="0"/>
                        </a:spcAft>
                        <a:buNone/>
                      </a:pPr>
                      <a:r>
                        <a:rPr lang="en-GB" sz="800" u="sng"/>
                        <a:t>Average profit from the investment </a:t>
                      </a:r>
                      <a:endParaRPr sz="800" u="sng"/>
                    </a:p>
                    <a:p>
                      <a:pPr marL="0" lvl="0" indent="0" algn="ctr" rtl="0">
                        <a:spcBef>
                          <a:spcPts val="0"/>
                        </a:spcBef>
                        <a:spcAft>
                          <a:spcPts val="0"/>
                        </a:spcAft>
                        <a:buNone/>
                      </a:pPr>
                      <a:r>
                        <a:rPr lang="en-GB" sz="800"/>
                        <a:t>Cost of the investment</a:t>
                      </a:r>
                      <a:endParaRPr sz="800"/>
                    </a:p>
                  </a:txBody>
                  <a:tcPr marL="18000" marR="18000" marT="18000" marB="18000" anchor="ctr"/>
                </a:tc>
                <a:extLst>
                  <a:ext uri="{0D108BD9-81ED-4DB2-BD59-A6C34878D82A}">
                    <a16:rowId xmlns:a16="http://schemas.microsoft.com/office/drawing/2014/main" val="10003"/>
                  </a:ext>
                </a:extLst>
              </a:tr>
            </a:tbl>
          </a:graphicData>
        </a:graphic>
      </p:graphicFrame>
      <p:graphicFrame>
        <p:nvGraphicFramePr>
          <p:cNvPr id="189" name="Google Shape;189;p27"/>
          <p:cNvGraphicFramePr/>
          <p:nvPr/>
        </p:nvGraphicFramePr>
        <p:xfrm>
          <a:off x="4120600" y="1162325"/>
          <a:ext cx="3000000" cy="3000000"/>
        </p:xfrm>
        <a:graphic>
          <a:graphicData uri="http://schemas.openxmlformats.org/drawingml/2006/table">
            <a:tbl>
              <a:tblPr>
                <a:noFill/>
                <a:tableStyleId>{72DD1E0E-B76F-49D5-A3CE-C4B7349586B3}</a:tableStyleId>
              </a:tblPr>
              <a:tblGrid>
                <a:gridCol w="1281975">
                  <a:extLst>
                    <a:ext uri="{9D8B030D-6E8A-4147-A177-3AD203B41FA5}">
                      <a16:colId xmlns:a16="http://schemas.microsoft.com/office/drawing/2014/main" val="20000"/>
                    </a:ext>
                  </a:extLst>
                </a:gridCol>
                <a:gridCol w="2190450">
                  <a:extLst>
                    <a:ext uri="{9D8B030D-6E8A-4147-A177-3AD203B41FA5}">
                      <a16:colId xmlns:a16="http://schemas.microsoft.com/office/drawing/2014/main" val="20001"/>
                    </a:ext>
                  </a:extLst>
                </a:gridCol>
              </a:tblGrid>
              <a:tr h="165525">
                <a:tc>
                  <a:txBody>
                    <a:bodyPr/>
                    <a:lstStyle/>
                    <a:p>
                      <a:pPr marL="0" lvl="0" indent="0" algn="ctr" rtl="0">
                        <a:spcBef>
                          <a:spcPts val="0"/>
                        </a:spcBef>
                        <a:spcAft>
                          <a:spcPts val="0"/>
                        </a:spcAft>
                        <a:buClr>
                          <a:srgbClr val="000000"/>
                        </a:buClr>
                        <a:buSzPts val="1100"/>
                        <a:buFont typeface="Arial"/>
                        <a:buNone/>
                      </a:pPr>
                      <a:r>
                        <a:rPr lang="en-GB" sz="800">
                          <a:solidFill>
                            <a:srgbClr val="000000"/>
                          </a:solidFill>
                        </a:rPr>
                        <a:t>Gross profit margin</a:t>
                      </a:r>
                      <a:endParaRPr sz="800"/>
                    </a:p>
                  </a:txBody>
                  <a:tcPr marL="18000" marR="18000" marT="18000" marB="18000" anchor="ctr"/>
                </a:tc>
                <a:tc>
                  <a:txBody>
                    <a:bodyPr/>
                    <a:lstStyle/>
                    <a:p>
                      <a:pPr marL="0" lvl="0" indent="0" algn="ctr" rtl="0">
                        <a:spcBef>
                          <a:spcPts val="0"/>
                        </a:spcBef>
                        <a:spcAft>
                          <a:spcPts val="0"/>
                        </a:spcAft>
                        <a:buNone/>
                      </a:pPr>
                      <a:r>
                        <a:rPr lang="en-GB" sz="800" u="sng">
                          <a:solidFill>
                            <a:srgbClr val="000000"/>
                          </a:solidFill>
                        </a:rPr>
                        <a:t>Gross profit</a:t>
                      </a:r>
                      <a:endParaRPr sz="800" u="sng">
                        <a:solidFill>
                          <a:srgbClr val="000000"/>
                        </a:solidFill>
                      </a:endParaRPr>
                    </a:p>
                    <a:p>
                      <a:pPr marL="0" lvl="0" indent="0" algn="ctr" rtl="0">
                        <a:spcBef>
                          <a:spcPts val="0"/>
                        </a:spcBef>
                        <a:spcAft>
                          <a:spcPts val="0"/>
                        </a:spcAft>
                        <a:buClr>
                          <a:srgbClr val="000000"/>
                        </a:buClr>
                        <a:buSzPts val="1100"/>
                        <a:buFont typeface="Arial"/>
                        <a:buNone/>
                      </a:pPr>
                      <a:r>
                        <a:rPr lang="en-GB" sz="800">
                          <a:solidFill>
                            <a:srgbClr val="000000"/>
                          </a:solidFill>
                        </a:rPr>
                        <a:t>Total revenue</a:t>
                      </a:r>
                      <a:endParaRPr sz="800"/>
                    </a:p>
                  </a:txBody>
                  <a:tcPr marL="18000" marR="18000" marT="18000" marB="18000" anchor="ctr"/>
                </a:tc>
                <a:extLst>
                  <a:ext uri="{0D108BD9-81ED-4DB2-BD59-A6C34878D82A}">
                    <a16:rowId xmlns:a16="http://schemas.microsoft.com/office/drawing/2014/main" val="10000"/>
                  </a:ext>
                </a:extLst>
              </a:tr>
              <a:tr h="120700">
                <a:tc>
                  <a:txBody>
                    <a:bodyPr/>
                    <a:lstStyle/>
                    <a:p>
                      <a:pPr marL="0" lvl="0" indent="0" algn="ctr" rtl="0">
                        <a:spcBef>
                          <a:spcPts val="0"/>
                        </a:spcBef>
                        <a:spcAft>
                          <a:spcPts val="0"/>
                        </a:spcAft>
                        <a:buClr>
                          <a:srgbClr val="000000"/>
                        </a:buClr>
                        <a:buSzPts val="1100"/>
                        <a:buFont typeface="Arial"/>
                        <a:buNone/>
                      </a:pPr>
                      <a:r>
                        <a:rPr lang="en-GB" sz="800">
                          <a:solidFill>
                            <a:srgbClr val="000000"/>
                          </a:solidFill>
                        </a:rPr>
                        <a:t>Net profit margin</a:t>
                      </a:r>
                      <a:endParaRPr sz="800"/>
                    </a:p>
                  </a:txBody>
                  <a:tcPr marL="18000" marR="18000" marT="18000" marB="18000" anchor="ctr"/>
                </a:tc>
                <a:tc>
                  <a:txBody>
                    <a:bodyPr/>
                    <a:lstStyle/>
                    <a:p>
                      <a:pPr marL="0" lvl="0" indent="0" algn="ctr" rtl="0">
                        <a:spcBef>
                          <a:spcPts val="0"/>
                        </a:spcBef>
                        <a:spcAft>
                          <a:spcPts val="0"/>
                        </a:spcAft>
                        <a:buNone/>
                      </a:pPr>
                      <a:r>
                        <a:rPr lang="en-GB" sz="800" u="sng">
                          <a:solidFill>
                            <a:srgbClr val="000000"/>
                          </a:solidFill>
                        </a:rPr>
                        <a:t>Net profit       </a:t>
                      </a:r>
                      <a:endParaRPr sz="800" u="sng">
                        <a:solidFill>
                          <a:srgbClr val="000000"/>
                        </a:solidFill>
                      </a:endParaRPr>
                    </a:p>
                    <a:p>
                      <a:pPr marL="0" lvl="0" indent="0" algn="ctr" rtl="0">
                        <a:spcBef>
                          <a:spcPts val="0"/>
                        </a:spcBef>
                        <a:spcAft>
                          <a:spcPts val="0"/>
                        </a:spcAft>
                        <a:buNone/>
                      </a:pPr>
                      <a:r>
                        <a:rPr lang="en-GB" sz="800">
                          <a:solidFill>
                            <a:srgbClr val="000000"/>
                          </a:solidFill>
                        </a:rPr>
                        <a:t>Total revenue</a:t>
                      </a:r>
                      <a:endParaRPr sz="800"/>
                    </a:p>
                  </a:txBody>
                  <a:tcPr marL="18000" marR="18000" marT="18000" marB="18000" anchor="ctr"/>
                </a:tc>
                <a:extLst>
                  <a:ext uri="{0D108BD9-81ED-4DB2-BD59-A6C34878D82A}">
                    <a16:rowId xmlns:a16="http://schemas.microsoft.com/office/drawing/2014/main" val="10001"/>
                  </a:ext>
                </a:extLst>
              </a:tr>
            </a:tbl>
          </a:graphicData>
        </a:graphic>
      </p:graphicFrame>
      <p:graphicFrame>
        <p:nvGraphicFramePr>
          <p:cNvPr id="190" name="Google Shape;190;p27"/>
          <p:cNvGraphicFramePr/>
          <p:nvPr/>
        </p:nvGraphicFramePr>
        <p:xfrm>
          <a:off x="256188" y="3658363"/>
          <a:ext cx="3000000" cy="3000000"/>
        </p:xfrm>
        <a:graphic>
          <a:graphicData uri="http://schemas.openxmlformats.org/drawingml/2006/table">
            <a:tbl>
              <a:tblPr>
                <a:noFill/>
                <a:tableStyleId>{72DD1E0E-B76F-49D5-A3CE-C4B7349586B3}</a:tableStyleId>
              </a:tblPr>
              <a:tblGrid>
                <a:gridCol w="1281975">
                  <a:extLst>
                    <a:ext uri="{9D8B030D-6E8A-4147-A177-3AD203B41FA5}">
                      <a16:colId xmlns:a16="http://schemas.microsoft.com/office/drawing/2014/main" val="20000"/>
                    </a:ext>
                  </a:extLst>
                </a:gridCol>
                <a:gridCol w="2190450">
                  <a:extLst>
                    <a:ext uri="{9D8B030D-6E8A-4147-A177-3AD203B41FA5}">
                      <a16:colId xmlns:a16="http://schemas.microsoft.com/office/drawing/2014/main" val="20001"/>
                    </a:ext>
                  </a:extLst>
                </a:gridCol>
              </a:tblGrid>
              <a:tr h="129675">
                <a:tc>
                  <a:txBody>
                    <a:bodyPr/>
                    <a:lstStyle/>
                    <a:p>
                      <a:pPr marL="0" lvl="0" indent="0" algn="ctr" rtl="0">
                        <a:spcBef>
                          <a:spcPts val="0"/>
                        </a:spcBef>
                        <a:spcAft>
                          <a:spcPts val="0"/>
                        </a:spcAft>
                        <a:buClr>
                          <a:srgbClr val="000000"/>
                        </a:buClr>
                        <a:buSzPts val="1100"/>
                        <a:buFont typeface="Arial"/>
                        <a:buNone/>
                      </a:pPr>
                      <a:r>
                        <a:rPr lang="en-GB" sz="800">
                          <a:solidFill>
                            <a:srgbClr val="000000"/>
                          </a:solidFill>
                        </a:rPr>
                        <a:t>Gross profit</a:t>
                      </a:r>
                      <a:endParaRPr sz="800"/>
                    </a:p>
                  </a:txBody>
                  <a:tcPr marL="18000" marR="18000" marT="18000" marB="18000" anchor="ctr"/>
                </a:tc>
                <a:tc>
                  <a:txBody>
                    <a:bodyPr/>
                    <a:lstStyle/>
                    <a:p>
                      <a:pPr marL="0" lvl="0" indent="0" algn="ctr" rtl="0">
                        <a:spcBef>
                          <a:spcPts val="0"/>
                        </a:spcBef>
                        <a:spcAft>
                          <a:spcPts val="0"/>
                        </a:spcAft>
                        <a:buClr>
                          <a:srgbClr val="000000"/>
                        </a:buClr>
                        <a:buSzPts val="1100"/>
                        <a:buFont typeface="Arial"/>
                        <a:buNone/>
                      </a:pPr>
                      <a:r>
                        <a:rPr lang="en-GB" sz="800">
                          <a:solidFill>
                            <a:srgbClr val="000000"/>
                          </a:solidFill>
                        </a:rPr>
                        <a:t>Total revenue – cost of sales</a:t>
                      </a:r>
                      <a:endParaRPr sz="800"/>
                    </a:p>
                  </a:txBody>
                  <a:tcPr marL="18000" marR="18000" marT="18000" marB="18000" anchor="ctr"/>
                </a:tc>
                <a:extLst>
                  <a:ext uri="{0D108BD9-81ED-4DB2-BD59-A6C34878D82A}">
                    <a16:rowId xmlns:a16="http://schemas.microsoft.com/office/drawing/2014/main" val="10000"/>
                  </a:ext>
                </a:extLst>
              </a:tr>
              <a:tr h="115050">
                <a:tc>
                  <a:txBody>
                    <a:bodyPr/>
                    <a:lstStyle/>
                    <a:p>
                      <a:pPr marL="0" lvl="0" indent="0" algn="ctr" rtl="0">
                        <a:spcBef>
                          <a:spcPts val="0"/>
                        </a:spcBef>
                        <a:spcAft>
                          <a:spcPts val="0"/>
                        </a:spcAft>
                        <a:buClr>
                          <a:srgbClr val="000000"/>
                        </a:buClr>
                        <a:buSzPts val="1100"/>
                        <a:buFont typeface="Arial"/>
                        <a:buNone/>
                      </a:pPr>
                      <a:r>
                        <a:rPr lang="en-GB" sz="800">
                          <a:solidFill>
                            <a:srgbClr val="000000"/>
                          </a:solidFill>
                        </a:rPr>
                        <a:t>Net profit </a:t>
                      </a:r>
                      <a:endParaRPr sz="800"/>
                    </a:p>
                  </a:txBody>
                  <a:tcPr marL="18000" marR="18000" marT="18000" marB="18000" anchor="ctr"/>
                </a:tc>
                <a:tc>
                  <a:txBody>
                    <a:bodyPr/>
                    <a:lstStyle/>
                    <a:p>
                      <a:pPr marL="0" lvl="0" indent="0" algn="ctr" rtl="0">
                        <a:spcBef>
                          <a:spcPts val="0"/>
                        </a:spcBef>
                        <a:spcAft>
                          <a:spcPts val="0"/>
                        </a:spcAft>
                        <a:buClr>
                          <a:srgbClr val="000000"/>
                        </a:buClr>
                        <a:buSzPts val="1100"/>
                        <a:buFont typeface="Arial"/>
                        <a:buNone/>
                      </a:pPr>
                      <a:r>
                        <a:rPr lang="en-GB" sz="800">
                          <a:solidFill>
                            <a:srgbClr val="000000"/>
                          </a:solidFill>
                        </a:rPr>
                        <a:t>Total revenue – cost of sales - expenses</a:t>
                      </a:r>
                      <a:endParaRPr sz="800"/>
                    </a:p>
                  </a:txBody>
                  <a:tcPr marL="18000" marR="18000" marT="18000" marB="18000" anchor="ctr"/>
                </a:tc>
                <a:extLst>
                  <a:ext uri="{0D108BD9-81ED-4DB2-BD59-A6C34878D82A}">
                    <a16:rowId xmlns:a16="http://schemas.microsoft.com/office/drawing/2014/main" val="10001"/>
                  </a:ext>
                </a:extLst>
              </a:tr>
            </a:tbl>
          </a:graphicData>
        </a:graphic>
      </p:graphicFrame>
      <p:sp>
        <p:nvSpPr>
          <p:cNvPr id="191" name="Google Shape;191;p27"/>
          <p:cNvSpPr txBox="1"/>
          <p:nvPr/>
        </p:nvSpPr>
        <p:spPr>
          <a:xfrm>
            <a:off x="282975" y="2944600"/>
            <a:ext cx="3327000" cy="282600"/>
          </a:xfrm>
          <a:prstGeom prst="rect">
            <a:avLst/>
          </a:prstGeom>
          <a:noFill/>
          <a:ln>
            <a:noFill/>
          </a:ln>
        </p:spPr>
        <p:txBody>
          <a:bodyPr spcFirstLastPara="1" wrap="square" lIns="91425" tIns="18000" rIns="91425" bIns="18000" anchor="t" anchorCtr="0">
            <a:spAutoFit/>
          </a:bodyPr>
          <a:lstStyle/>
          <a:p>
            <a:pPr marL="0" lvl="0" indent="0" algn="l" rtl="0">
              <a:spcBef>
                <a:spcPts val="0"/>
              </a:spcBef>
              <a:spcAft>
                <a:spcPts val="0"/>
              </a:spcAft>
              <a:buNone/>
            </a:pPr>
            <a:r>
              <a:rPr lang="en-GB" sz="800" b="1"/>
              <a:t>Gross Profit </a:t>
            </a:r>
            <a:r>
              <a:rPr lang="en-GB" sz="800"/>
              <a:t>- profit made as a result of buying and selling goods or services </a:t>
            </a:r>
            <a:r>
              <a:rPr lang="en-GB" sz="800" b="1" u="sng"/>
              <a:t>without</a:t>
            </a:r>
            <a:r>
              <a:rPr lang="en-GB" sz="800"/>
              <a:t> the day to day costs of running the business.</a:t>
            </a:r>
            <a:endParaRPr sz="800"/>
          </a:p>
        </p:txBody>
      </p:sp>
      <p:sp>
        <p:nvSpPr>
          <p:cNvPr id="192" name="Google Shape;192;p27"/>
          <p:cNvSpPr txBox="1"/>
          <p:nvPr/>
        </p:nvSpPr>
        <p:spPr>
          <a:xfrm>
            <a:off x="256163" y="3279963"/>
            <a:ext cx="3327000" cy="282600"/>
          </a:xfrm>
          <a:prstGeom prst="rect">
            <a:avLst/>
          </a:prstGeom>
          <a:noFill/>
          <a:ln>
            <a:noFill/>
          </a:ln>
        </p:spPr>
        <p:txBody>
          <a:bodyPr spcFirstLastPara="1" wrap="square" lIns="91425" tIns="18000" rIns="91425" bIns="18000" anchor="t" anchorCtr="0">
            <a:spAutoFit/>
          </a:bodyPr>
          <a:lstStyle/>
          <a:p>
            <a:pPr marL="0" lvl="0" indent="0" algn="l" rtl="0">
              <a:spcBef>
                <a:spcPts val="0"/>
              </a:spcBef>
              <a:spcAft>
                <a:spcPts val="0"/>
              </a:spcAft>
              <a:buNone/>
            </a:pPr>
            <a:r>
              <a:rPr lang="en-GB" sz="800" b="1"/>
              <a:t>Net Profit</a:t>
            </a:r>
            <a:r>
              <a:rPr lang="en-GB" sz="800"/>
              <a:t> - profit made as a result of buying and selling goods or services </a:t>
            </a:r>
            <a:r>
              <a:rPr lang="en-GB" sz="800" b="1" u="sng"/>
              <a:t>including</a:t>
            </a:r>
            <a:r>
              <a:rPr lang="en-GB" sz="800"/>
              <a:t> the day to day costs of running the business.</a:t>
            </a:r>
            <a:endParaRPr sz="800"/>
          </a:p>
        </p:txBody>
      </p:sp>
      <p:sp>
        <p:nvSpPr>
          <p:cNvPr id="193" name="Google Shape;193;p27"/>
          <p:cNvSpPr txBox="1"/>
          <p:nvPr/>
        </p:nvSpPr>
        <p:spPr>
          <a:xfrm>
            <a:off x="4120613" y="851313"/>
            <a:ext cx="3327000" cy="282600"/>
          </a:xfrm>
          <a:prstGeom prst="rect">
            <a:avLst/>
          </a:prstGeom>
          <a:noFill/>
          <a:ln>
            <a:noFill/>
          </a:ln>
        </p:spPr>
        <p:txBody>
          <a:bodyPr spcFirstLastPara="1" wrap="square" lIns="91425" tIns="18000" rIns="91425" bIns="18000" anchor="t" anchorCtr="0">
            <a:spAutoFit/>
          </a:bodyPr>
          <a:lstStyle/>
          <a:p>
            <a:pPr marL="0" lvl="0" indent="0" algn="l" rtl="0">
              <a:spcBef>
                <a:spcPts val="0"/>
              </a:spcBef>
              <a:spcAft>
                <a:spcPts val="0"/>
              </a:spcAft>
              <a:buNone/>
            </a:pPr>
            <a:r>
              <a:rPr lang="en-GB" sz="800"/>
              <a:t>Calculations using financial data to measure the performance of a business.</a:t>
            </a:r>
            <a:endParaRPr sz="800"/>
          </a:p>
        </p:txBody>
      </p:sp>
      <p:sp>
        <p:nvSpPr>
          <p:cNvPr id="194" name="Google Shape;194;p27"/>
          <p:cNvSpPr txBox="1"/>
          <p:nvPr/>
        </p:nvSpPr>
        <p:spPr>
          <a:xfrm>
            <a:off x="4193313" y="2430438"/>
            <a:ext cx="3327000" cy="528900"/>
          </a:xfrm>
          <a:prstGeom prst="rect">
            <a:avLst/>
          </a:prstGeom>
          <a:noFill/>
          <a:ln>
            <a:noFill/>
          </a:ln>
        </p:spPr>
        <p:txBody>
          <a:bodyPr spcFirstLastPara="1" wrap="square" lIns="91425" tIns="18000" rIns="91425" bIns="18000" anchor="t" anchorCtr="0">
            <a:spAutoFit/>
          </a:bodyPr>
          <a:lstStyle/>
          <a:p>
            <a:pPr marL="0" lvl="0" indent="0" algn="l" rtl="0">
              <a:spcBef>
                <a:spcPts val="0"/>
              </a:spcBef>
              <a:spcAft>
                <a:spcPts val="0"/>
              </a:spcAft>
              <a:buNone/>
            </a:pPr>
            <a:r>
              <a:rPr lang="en-GB" sz="800"/>
              <a:t>The average annual rate of return (profit) on an investment.</a:t>
            </a:r>
            <a:endParaRPr sz="800"/>
          </a:p>
          <a:p>
            <a:pPr marL="0" lvl="0" indent="0" algn="l" rtl="0">
              <a:spcBef>
                <a:spcPts val="0"/>
              </a:spcBef>
              <a:spcAft>
                <a:spcPts val="0"/>
              </a:spcAft>
              <a:buNone/>
            </a:pPr>
            <a:r>
              <a:rPr lang="en-GB" sz="800"/>
              <a:t>When a business invests in new equipment they want to know what the return is likely to be. Is it worthwhile investing in the new equipment?</a:t>
            </a:r>
            <a:endParaRPr sz="800"/>
          </a:p>
        </p:txBody>
      </p:sp>
      <p:pic>
        <p:nvPicPr>
          <p:cNvPr id="195" name="Google Shape;195;p27"/>
          <p:cNvPicPr preferRelativeResize="0"/>
          <p:nvPr/>
        </p:nvPicPr>
        <p:blipFill>
          <a:blip r:embed="rId9">
            <a:alphaModFix/>
          </a:blip>
          <a:stretch>
            <a:fillRect/>
          </a:stretch>
        </p:blipFill>
        <p:spPr>
          <a:xfrm>
            <a:off x="355675" y="4457200"/>
            <a:ext cx="676874" cy="678652"/>
          </a:xfrm>
          <a:prstGeom prst="rect">
            <a:avLst/>
          </a:prstGeom>
          <a:noFill/>
          <a:ln>
            <a:noFill/>
          </a:ln>
        </p:spPr>
      </p:pic>
      <p:pic>
        <p:nvPicPr>
          <p:cNvPr id="196" name="Google Shape;196;p27"/>
          <p:cNvPicPr preferRelativeResize="0"/>
          <p:nvPr/>
        </p:nvPicPr>
        <p:blipFill>
          <a:blip r:embed="rId10">
            <a:alphaModFix/>
          </a:blip>
          <a:stretch>
            <a:fillRect/>
          </a:stretch>
        </p:blipFill>
        <p:spPr>
          <a:xfrm>
            <a:off x="1757177" y="4461637"/>
            <a:ext cx="676886" cy="678675"/>
          </a:xfrm>
          <a:prstGeom prst="rect">
            <a:avLst/>
          </a:prstGeom>
          <a:noFill/>
          <a:ln>
            <a:noFill/>
          </a:ln>
        </p:spPr>
      </p:pic>
      <p:pic>
        <p:nvPicPr>
          <p:cNvPr id="197" name="Google Shape;197;p27"/>
          <p:cNvPicPr preferRelativeResize="0"/>
          <p:nvPr/>
        </p:nvPicPr>
        <p:blipFill>
          <a:blip r:embed="rId11">
            <a:alphaModFix/>
          </a:blip>
          <a:stretch>
            <a:fillRect/>
          </a:stretch>
        </p:blipFill>
        <p:spPr>
          <a:xfrm>
            <a:off x="4551350" y="4461638"/>
            <a:ext cx="676875" cy="678676"/>
          </a:xfrm>
          <a:prstGeom prst="rect">
            <a:avLst/>
          </a:prstGeom>
          <a:noFill/>
          <a:ln>
            <a:noFill/>
          </a:ln>
        </p:spPr>
      </p:pic>
      <p:pic>
        <p:nvPicPr>
          <p:cNvPr id="198" name="Google Shape;198;p27"/>
          <p:cNvPicPr preferRelativeResize="0"/>
          <p:nvPr/>
        </p:nvPicPr>
        <p:blipFill>
          <a:blip r:embed="rId12">
            <a:alphaModFix/>
          </a:blip>
          <a:stretch>
            <a:fillRect/>
          </a:stretch>
        </p:blipFill>
        <p:spPr>
          <a:xfrm>
            <a:off x="5989650" y="4457200"/>
            <a:ext cx="676876" cy="676876"/>
          </a:xfrm>
          <a:prstGeom prst="rect">
            <a:avLst/>
          </a:prstGeom>
          <a:noFill/>
          <a:ln>
            <a:noFill/>
          </a:ln>
        </p:spPr>
      </p:pic>
      <p:pic>
        <p:nvPicPr>
          <p:cNvPr id="199" name="Google Shape;199;p27"/>
          <p:cNvPicPr preferRelativeResize="0"/>
          <p:nvPr/>
        </p:nvPicPr>
        <p:blipFill>
          <a:blip r:embed="rId13">
            <a:alphaModFix/>
          </a:blip>
          <a:stretch>
            <a:fillRect/>
          </a:stretch>
        </p:blipFill>
        <p:spPr>
          <a:xfrm>
            <a:off x="3180350" y="4448400"/>
            <a:ext cx="685750" cy="68483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pic>
        <p:nvPicPr>
          <p:cNvPr id="204" name="Google Shape;204;p28"/>
          <p:cNvPicPr preferRelativeResize="0"/>
          <p:nvPr/>
        </p:nvPicPr>
        <p:blipFill>
          <a:blip r:embed="rId3">
            <a:alphaModFix/>
          </a:blip>
          <a:stretch>
            <a:fillRect/>
          </a:stretch>
        </p:blipFill>
        <p:spPr>
          <a:xfrm>
            <a:off x="4115400" y="420913"/>
            <a:ext cx="3754550" cy="1842350"/>
          </a:xfrm>
          <a:prstGeom prst="rect">
            <a:avLst/>
          </a:prstGeom>
          <a:noFill/>
          <a:ln>
            <a:noFill/>
          </a:ln>
        </p:spPr>
      </p:pic>
      <p:sp>
        <p:nvSpPr>
          <p:cNvPr id="205" name="Google Shape;205;p28"/>
          <p:cNvSpPr/>
          <p:nvPr/>
        </p:nvSpPr>
        <p:spPr>
          <a:xfrm>
            <a:off x="4257425" y="739288"/>
            <a:ext cx="3443100" cy="1354200"/>
          </a:xfrm>
          <a:prstGeom prst="roundRect">
            <a:avLst>
              <a:gd name="adj" fmla="val 16667"/>
            </a:avLst>
          </a:prstGeom>
          <a:solidFill>
            <a:srgbClr val="D9D2E9"/>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n-GB" sz="1000">
                <a:latin typeface="Sniglet"/>
                <a:ea typeface="Sniglet"/>
                <a:cs typeface="Sniglet"/>
                <a:sym typeface="Sniglet"/>
              </a:rPr>
              <a:t>Drawing a break-even graph can be time-consuming, but there is a simpler way to calculate the break-even quantity:</a:t>
            </a:r>
            <a:endParaRPr sz="1000">
              <a:latin typeface="Sniglet"/>
              <a:ea typeface="Sniglet"/>
              <a:cs typeface="Sniglet"/>
              <a:sym typeface="Sniglet"/>
            </a:endParaRPr>
          </a:p>
          <a:p>
            <a:pPr marL="0" lvl="0" indent="0" algn="l" rtl="0">
              <a:lnSpc>
                <a:spcPct val="115000"/>
              </a:lnSpc>
              <a:spcBef>
                <a:spcPts val="0"/>
              </a:spcBef>
              <a:spcAft>
                <a:spcPts val="0"/>
              </a:spcAft>
              <a:buClr>
                <a:schemeClr val="dk1"/>
              </a:buClr>
              <a:buSzPts val="1100"/>
              <a:buFont typeface="Arial"/>
              <a:buNone/>
            </a:pPr>
            <a:endParaRPr sz="900">
              <a:solidFill>
                <a:schemeClr val="dk1"/>
              </a:solidFill>
              <a:latin typeface="Helvetica"/>
              <a:ea typeface="Helvetica"/>
              <a:cs typeface="Helvetica"/>
              <a:sym typeface="Helvetica"/>
            </a:endParaRPr>
          </a:p>
          <a:p>
            <a:pPr marL="0" lvl="0" indent="0" algn="l" rtl="0">
              <a:spcBef>
                <a:spcPts val="0"/>
              </a:spcBef>
              <a:spcAft>
                <a:spcPts val="0"/>
              </a:spcAft>
              <a:buNone/>
            </a:pPr>
            <a:endParaRPr sz="1000">
              <a:latin typeface="Sniglet"/>
              <a:ea typeface="Sniglet"/>
              <a:cs typeface="Sniglet"/>
              <a:sym typeface="Sniglet"/>
            </a:endParaRPr>
          </a:p>
          <a:p>
            <a:pPr marL="0" lvl="0" indent="0" algn="l" rtl="0">
              <a:spcBef>
                <a:spcPts val="0"/>
              </a:spcBef>
              <a:spcAft>
                <a:spcPts val="0"/>
              </a:spcAft>
              <a:buNone/>
            </a:pPr>
            <a:r>
              <a:rPr lang="en-GB" sz="1000">
                <a:latin typeface="Sniglet"/>
                <a:ea typeface="Sniglet"/>
                <a:cs typeface="Sniglet"/>
                <a:sym typeface="Sniglet"/>
              </a:rPr>
              <a:t> </a:t>
            </a:r>
            <a:endParaRPr sz="1000">
              <a:latin typeface="Sniglet"/>
              <a:ea typeface="Sniglet"/>
              <a:cs typeface="Sniglet"/>
              <a:sym typeface="Sniglet"/>
            </a:endParaRPr>
          </a:p>
          <a:p>
            <a:pPr marL="0" lvl="0" indent="0" algn="l" rtl="0">
              <a:spcBef>
                <a:spcPts val="0"/>
              </a:spcBef>
              <a:spcAft>
                <a:spcPts val="0"/>
              </a:spcAft>
              <a:buNone/>
            </a:pPr>
            <a:r>
              <a:rPr lang="en-GB" sz="1000">
                <a:latin typeface="Sniglet"/>
                <a:ea typeface="Sniglet"/>
                <a:cs typeface="Sniglet"/>
                <a:sym typeface="Sniglet"/>
              </a:rPr>
              <a:t>The result of this calculation is always how many products a business needs to sell in order to break even.</a:t>
            </a:r>
            <a:endParaRPr sz="1000">
              <a:latin typeface="Sniglet"/>
              <a:ea typeface="Sniglet"/>
              <a:cs typeface="Sniglet"/>
              <a:sym typeface="Sniglet"/>
            </a:endParaRPr>
          </a:p>
        </p:txBody>
      </p:sp>
      <p:pic>
        <p:nvPicPr>
          <p:cNvPr id="206" name="Google Shape;206;p28"/>
          <p:cNvPicPr preferRelativeResize="0"/>
          <p:nvPr/>
        </p:nvPicPr>
        <p:blipFill>
          <a:blip r:embed="rId4">
            <a:alphaModFix/>
          </a:blip>
          <a:stretch>
            <a:fillRect/>
          </a:stretch>
        </p:blipFill>
        <p:spPr>
          <a:xfrm>
            <a:off x="6985321" y="4252487"/>
            <a:ext cx="999772" cy="883376"/>
          </a:xfrm>
          <a:prstGeom prst="rect">
            <a:avLst/>
          </a:prstGeom>
          <a:noFill/>
          <a:ln w="9525" cap="flat" cmpd="sng">
            <a:solidFill>
              <a:schemeClr val="dk2"/>
            </a:solidFill>
            <a:prstDash val="solid"/>
            <a:round/>
            <a:headEnd type="none" w="sm" len="sm"/>
            <a:tailEnd type="none" w="sm" len="sm"/>
          </a:ln>
        </p:spPr>
      </p:pic>
      <p:pic>
        <p:nvPicPr>
          <p:cNvPr id="207" name="Google Shape;207;p28"/>
          <p:cNvPicPr preferRelativeResize="0"/>
          <p:nvPr/>
        </p:nvPicPr>
        <p:blipFill>
          <a:blip r:embed="rId3">
            <a:alphaModFix/>
          </a:blip>
          <a:stretch>
            <a:fillRect/>
          </a:stretch>
        </p:blipFill>
        <p:spPr>
          <a:xfrm>
            <a:off x="115125" y="406976"/>
            <a:ext cx="3754550" cy="1842350"/>
          </a:xfrm>
          <a:prstGeom prst="rect">
            <a:avLst/>
          </a:prstGeom>
          <a:noFill/>
          <a:ln>
            <a:noFill/>
          </a:ln>
        </p:spPr>
      </p:pic>
      <p:sp>
        <p:nvSpPr>
          <p:cNvPr id="208" name="Google Shape;208;p28"/>
          <p:cNvSpPr/>
          <p:nvPr/>
        </p:nvSpPr>
        <p:spPr>
          <a:xfrm>
            <a:off x="0" y="0"/>
            <a:ext cx="7985100" cy="318300"/>
          </a:xfrm>
          <a:prstGeom prst="rect">
            <a:avLst/>
          </a:prstGeom>
          <a:solidFill>
            <a:srgbClr val="8E7CC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n-GB">
                <a:latin typeface="Sniglet"/>
                <a:ea typeface="Sniglet"/>
                <a:cs typeface="Sniglet"/>
                <a:sym typeface="Sniglet"/>
              </a:rPr>
              <a:t>5</a:t>
            </a:r>
            <a:r>
              <a:rPr lang="en-GB" sz="1400">
                <a:latin typeface="Sniglet"/>
                <a:ea typeface="Sniglet"/>
                <a:cs typeface="Sniglet"/>
                <a:sym typeface="Sniglet"/>
              </a:rPr>
              <a:t>.</a:t>
            </a:r>
            <a:r>
              <a:rPr lang="en-GB">
                <a:latin typeface="Sniglet"/>
                <a:ea typeface="Sniglet"/>
                <a:cs typeface="Sniglet"/>
                <a:sym typeface="Sniglet"/>
              </a:rPr>
              <a:t>4 Break Even</a:t>
            </a:r>
            <a:endParaRPr sz="1400">
              <a:latin typeface="Sniglet"/>
              <a:ea typeface="Sniglet"/>
              <a:cs typeface="Sniglet"/>
              <a:sym typeface="Sniglet"/>
            </a:endParaRPr>
          </a:p>
        </p:txBody>
      </p:sp>
      <p:graphicFrame>
        <p:nvGraphicFramePr>
          <p:cNvPr id="209" name="Google Shape;209;p28"/>
          <p:cNvGraphicFramePr/>
          <p:nvPr/>
        </p:nvGraphicFramePr>
        <p:xfrm>
          <a:off x="7985050" y="-1735"/>
          <a:ext cx="3000000" cy="3000000"/>
        </p:xfrm>
        <a:graphic>
          <a:graphicData uri="http://schemas.openxmlformats.org/drawingml/2006/table">
            <a:tbl>
              <a:tblPr>
                <a:noFill/>
                <a:tableStyleId>{72DD1E0E-B76F-49D5-A3CE-C4B7349586B3}</a:tableStyleId>
              </a:tblPr>
              <a:tblGrid>
                <a:gridCol w="506850">
                  <a:extLst>
                    <a:ext uri="{9D8B030D-6E8A-4147-A177-3AD203B41FA5}">
                      <a16:colId xmlns:a16="http://schemas.microsoft.com/office/drawing/2014/main" val="20000"/>
                    </a:ext>
                  </a:extLst>
                </a:gridCol>
                <a:gridCol w="652000">
                  <a:extLst>
                    <a:ext uri="{9D8B030D-6E8A-4147-A177-3AD203B41FA5}">
                      <a16:colId xmlns:a16="http://schemas.microsoft.com/office/drawing/2014/main" val="20001"/>
                    </a:ext>
                  </a:extLst>
                </a:gridCol>
              </a:tblGrid>
              <a:tr h="321350">
                <a:tc gridSpan="2">
                  <a:txBody>
                    <a:bodyPr/>
                    <a:lstStyle/>
                    <a:p>
                      <a:pPr marL="0" lvl="0" indent="0" algn="ctr" rtl="0">
                        <a:spcBef>
                          <a:spcPts val="0"/>
                        </a:spcBef>
                        <a:spcAft>
                          <a:spcPts val="0"/>
                        </a:spcAft>
                        <a:buNone/>
                      </a:pPr>
                      <a:r>
                        <a:rPr lang="en-GB" sz="1000">
                          <a:latin typeface="Sniglet"/>
                          <a:ea typeface="Sniglet"/>
                          <a:cs typeface="Sniglet"/>
                          <a:sym typeface="Sniglet"/>
                        </a:rPr>
                        <a:t>Key Words</a:t>
                      </a:r>
                      <a:endParaRPr sz="1000">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rgbClr val="FFF2CC"/>
                    </a:solidFill>
                  </a:tcPr>
                </a:tc>
                <a:tc hMerge="1">
                  <a:txBody>
                    <a:bodyPr/>
                    <a:lstStyle/>
                    <a:p>
                      <a:endParaRPr lang="en-US"/>
                    </a:p>
                  </a:txBody>
                  <a:tcPr/>
                </a:tc>
                <a:extLst>
                  <a:ext uri="{0D108BD9-81ED-4DB2-BD59-A6C34878D82A}">
                    <a16:rowId xmlns:a16="http://schemas.microsoft.com/office/drawing/2014/main" val="10000"/>
                  </a:ext>
                </a:extLst>
              </a:tr>
              <a:tr h="887650">
                <a:tc gridSpan="2">
                  <a:txBody>
                    <a:bodyPr/>
                    <a:lstStyle/>
                    <a:p>
                      <a:pPr marL="0" lvl="0" indent="0" algn="ctr" rtl="0">
                        <a:lnSpc>
                          <a:spcPct val="115000"/>
                        </a:lnSpc>
                        <a:spcBef>
                          <a:spcPts val="1200"/>
                        </a:spcBef>
                        <a:spcAft>
                          <a:spcPts val="0"/>
                        </a:spcAft>
                        <a:buClr>
                          <a:schemeClr val="dk1"/>
                        </a:buClr>
                        <a:buSzPts val="1100"/>
                        <a:buFont typeface="Arial"/>
                        <a:buNone/>
                      </a:pPr>
                      <a:r>
                        <a:rPr lang="en-GB" sz="600">
                          <a:solidFill>
                            <a:srgbClr val="FF9900"/>
                          </a:solidFill>
                          <a:latin typeface="Sniglet"/>
                          <a:ea typeface="Sniglet"/>
                          <a:cs typeface="Sniglet"/>
                          <a:sym typeface="Sniglet"/>
                        </a:rPr>
                        <a:t>Break Even Point</a:t>
                      </a:r>
                      <a:endParaRPr sz="600">
                        <a:solidFill>
                          <a:srgbClr val="FF9900"/>
                        </a:solidFill>
                        <a:latin typeface="Sniglet"/>
                        <a:ea typeface="Sniglet"/>
                        <a:cs typeface="Sniglet"/>
                        <a:sym typeface="Sniglet"/>
                      </a:endParaRPr>
                    </a:p>
                    <a:p>
                      <a:pPr marL="0" lvl="0" indent="0" algn="ctr" rtl="0">
                        <a:lnSpc>
                          <a:spcPct val="115000"/>
                        </a:lnSpc>
                        <a:spcBef>
                          <a:spcPts val="1200"/>
                        </a:spcBef>
                        <a:spcAft>
                          <a:spcPts val="0"/>
                        </a:spcAft>
                        <a:buClr>
                          <a:schemeClr val="dk1"/>
                        </a:buClr>
                        <a:buSzPts val="1100"/>
                        <a:buFont typeface="Arial"/>
                        <a:buNone/>
                      </a:pPr>
                      <a:r>
                        <a:rPr lang="en-GB" sz="600">
                          <a:solidFill>
                            <a:schemeClr val="dk1"/>
                          </a:solidFill>
                          <a:latin typeface="Sniglet"/>
                          <a:ea typeface="Sniglet"/>
                          <a:cs typeface="Sniglet"/>
                          <a:sym typeface="Sniglet"/>
                        </a:rPr>
                        <a:t>The break-even point occurs where: total revenue = total costs</a:t>
                      </a:r>
                      <a:endParaRPr sz="600">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rgbClr val="D9D2E9"/>
                    </a:solidFill>
                  </a:tcPr>
                </a:tc>
                <a:tc hMerge="1">
                  <a:txBody>
                    <a:bodyPr/>
                    <a:lstStyle/>
                    <a:p>
                      <a:endParaRPr lang="en-US"/>
                    </a:p>
                  </a:txBody>
                  <a:tcPr/>
                </a:tc>
                <a:extLst>
                  <a:ext uri="{0D108BD9-81ED-4DB2-BD59-A6C34878D82A}">
                    <a16:rowId xmlns:a16="http://schemas.microsoft.com/office/drawing/2014/main" val="10001"/>
                  </a:ext>
                </a:extLst>
              </a:tr>
              <a:tr h="952375">
                <a:tc gridSpan="2">
                  <a:txBody>
                    <a:bodyPr/>
                    <a:lstStyle/>
                    <a:p>
                      <a:pPr marL="0" lvl="0" indent="0" algn="ctr" rtl="0">
                        <a:lnSpc>
                          <a:spcPct val="115000"/>
                        </a:lnSpc>
                        <a:spcBef>
                          <a:spcPts val="1200"/>
                        </a:spcBef>
                        <a:spcAft>
                          <a:spcPts val="0"/>
                        </a:spcAft>
                        <a:buClr>
                          <a:schemeClr val="dk1"/>
                        </a:buClr>
                        <a:buSzPts val="1100"/>
                        <a:buFont typeface="Arial"/>
                        <a:buNone/>
                      </a:pPr>
                      <a:r>
                        <a:rPr lang="en-GB" sz="600">
                          <a:solidFill>
                            <a:srgbClr val="FF9900"/>
                          </a:solidFill>
                          <a:latin typeface="Sniglet"/>
                          <a:ea typeface="Sniglet"/>
                          <a:cs typeface="Sniglet"/>
                          <a:sym typeface="Sniglet"/>
                        </a:rPr>
                        <a:t>Break Even Level of Output</a:t>
                      </a:r>
                      <a:endParaRPr sz="600">
                        <a:solidFill>
                          <a:srgbClr val="FF9900"/>
                        </a:solidFill>
                        <a:latin typeface="Sniglet"/>
                        <a:ea typeface="Sniglet"/>
                        <a:cs typeface="Sniglet"/>
                        <a:sym typeface="Sniglet"/>
                      </a:endParaRPr>
                    </a:p>
                    <a:p>
                      <a:pPr marL="0" lvl="0" indent="0" algn="ctr" rtl="0">
                        <a:lnSpc>
                          <a:spcPct val="115000"/>
                        </a:lnSpc>
                        <a:spcBef>
                          <a:spcPts val="1200"/>
                        </a:spcBef>
                        <a:spcAft>
                          <a:spcPts val="0"/>
                        </a:spcAft>
                        <a:buClr>
                          <a:schemeClr val="dk1"/>
                        </a:buClr>
                        <a:buSzPts val="1100"/>
                        <a:buFont typeface="Arial"/>
                        <a:buNone/>
                      </a:pPr>
                      <a:r>
                        <a:rPr lang="en-GB" sz="600">
                          <a:solidFill>
                            <a:schemeClr val="dk1"/>
                          </a:solidFill>
                          <a:latin typeface="Sniglet"/>
                          <a:ea typeface="Sniglet"/>
                          <a:cs typeface="Sniglet"/>
                          <a:sym typeface="Sniglet"/>
                        </a:rPr>
                        <a:t>The number of units that a business needs to sell in order to cover their total costs from their total revenue</a:t>
                      </a:r>
                      <a:endParaRPr sz="600">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rgbClr val="D9D2E9"/>
                    </a:solidFill>
                  </a:tcPr>
                </a:tc>
                <a:tc hMerge="1">
                  <a:txBody>
                    <a:bodyPr/>
                    <a:lstStyle/>
                    <a:p>
                      <a:endParaRPr lang="en-US"/>
                    </a:p>
                  </a:txBody>
                  <a:tcPr/>
                </a:tc>
                <a:extLst>
                  <a:ext uri="{0D108BD9-81ED-4DB2-BD59-A6C34878D82A}">
                    <a16:rowId xmlns:a16="http://schemas.microsoft.com/office/drawing/2014/main" val="10002"/>
                  </a:ext>
                </a:extLst>
              </a:tr>
              <a:tr h="1167775">
                <a:tc gridSpan="2">
                  <a:txBody>
                    <a:bodyPr/>
                    <a:lstStyle/>
                    <a:p>
                      <a:pPr marL="0" lvl="0" indent="0" algn="ctr" rtl="0">
                        <a:lnSpc>
                          <a:spcPct val="115000"/>
                        </a:lnSpc>
                        <a:spcBef>
                          <a:spcPts val="1200"/>
                        </a:spcBef>
                        <a:spcAft>
                          <a:spcPts val="0"/>
                        </a:spcAft>
                        <a:buClr>
                          <a:schemeClr val="dk1"/>
                        </a:buClr>
                        <a:buSzPts val="1100"/>
                        <a:buFont typeface="Arial"/>
                        <a:buNone/>
                      </a:pPr>
                      <a:r>
                        <a:rPr lang="en-GB" sz="600">
                          <a:solidFill>
                            <a:srgbClr val="FF9900"/>
                          </a:solidFill>
                          <a:latin typeface="Sniglet"/>
                          <a:ea typeface="Sniglet"/>
                          <a:cs typeface="Sniglet"/>
                          <a:sym typeface="Sniglet"/>
                        </a:rPr>
                        <a:t>Margin of Safety</a:t>
                      </a:r>
                      <a:endParaRPr sz="600">
                        <a:solidFill>
                          <a:srgbClr val="FF9900"/>
                        </a:solidFill>
                        <a:latin typeface="Sniglet"/>
                        <a:ea typeface="Sniglet"/>
                        <a:cs typeface="Sniglet"/>
                        <a:sym typeface="Sniglet"/>
                      </a:endParaRPr>
                    </a:p>
                    <a:p>
                      <a:pPr marL="0" lvl="0" indent="0" algn="ctr" rtl="0">
                        <a:lnSpc>
                          <a:spcPct val="115000"/>
                        </a:lnSpc>
                        <a:spcBef>
                          <a:spcPts val="1200"/>
                        </a:spcBef>
                        <a:spcAft>
                          <a:spcPts val="0"/>
                        </a:spcAft>
                        <a:buClr>
                          <a:schemeClr val="dk1"/>
                        </a:buClr>
                        <a:buSzPts val="1100"/>
                        <a:buFont typeface="Arial"/>
                        <a:buNone/>
                      </a:pPr>
                      <a:r>
                        <a:rPr lang="en-GB" sz="600">
                          <a:solidFill>
                            <a:schemeClr val="dk1"/>
                          </a:solidFill>
                          <a:latin typeface="Sniglet"/>
                          <a:ea typeface="Sniglet"/>
                          <a:cs typeface="Sniglet"/>
                          <a:sym typeface="Sniglet"/>
                        </a:rPr>
                        <a:t>The margin of safety is the difference between the current output level and the break-even point.</a:t>
                      </a:r>
                      <a:endParaRPr sz="600">
                        <a:solidFill>
                          <a:srgbClr val="FF9900"/>
                        </a:solidFill>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rgbClr val="D9D2E9"/>
                    </a:solidFill>
                  </a:tcPr>
                </a:tc>
                <a:tc hMerge="1">
                  <a:txBody>
                    <a:bodyPr/>
                    <a:lstStyle/>
                    <a:p>
                      <a:endParaRPr lang="en-US"/>
                    </a:p>
                  </a:txBody>
                  <a:tcPr/>
                </a:tc>
                <a:extLst>
                  <a:ext uri="{0D108BD9-81ED-4DB2-BD59-A6C34878D82A}">
                    <a16:rowId xmlns:a16="http://schemas.microsoft.com/office/drawing/2014/main" val="10003"/>
                  </a:ext>
                </a:extLst>
              </a:tr>
              <a:tr h="928425">
                <a:tc gridSpan="2">
                  <a:txBody>
                    <a:bodyPr/>
                    <a:lstStyle/>
                    <a:p>
                      <a:pPr marL="0" lvl="0" indent="0" algn="ctr" rtl="0">
                        <a:lnSpc>
                          <a:spcPct val="115000"/>
                        </a:lnSpc>
                        <a:spcBef>
                          <a:spcPts val="1200"/>
                        </a:spcBef>
                        <a:spcAft>
                          <a:spcPts val="0"/>
                        </a:spcAft>
                        <a:buNone/>
                      </a:pPr>
                      <a:endParaRPr sz="600">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rgbClr val="D9D2E9"/>
                    </a:solidFill>
                  </a:tcPr>
                </a:tc>
                <a:tc hMerge="1">
                  <a:txBody>
                    <a:bodyPr/>
                    <a:lstStyle/>
                    <a:p>
                      <a:endParaRPr lang="en-US"/>
                    </a:p>
                  </a:txBody>
                  <a:tcPr/>
                </a:tc>
                <a:extLst>
                  <a:ext uri="{0D108BD9-81ED-4DB2-BD59-A6C34878D82A}">
                    <a16:rowId xmlns:a16="http://schemas.microsoft.com/office/drawing/2014/main" val="10004"/>
                  </a:ext>
                </a:extLst>
              </a:tr>
            </a:tbl>
          </a:graphicData>
        </a:graphic>
      </p:graphicFrame>
      <p:pic>
        <p:nvPicPr>
          <p:cNvPr id="210" name="Google Shape;210;p28"/>
          <p:cNvPicPr preferRelativeResize="0"/>
          <p:nvPr/>
        </p:nvPicPr>
        <p:blipFill>
          <a:blip r:embed="rId3">
            <a:alphaModFix/>
          </a:blip>
          <a:stretch>
            <a:fillRect/>
          </a:stretch>
        </p:blipFill>
        <p:spPr>
          <a:xfrm>
            <a:off x="115113" y="2430802"/>
            <a:ext cx="3754560" cy="1752005"/>
          </a:xfrm>
          <a:prstGeom prst="rect">
            <a:avLst/>
          </a:prstGeom>
          <a:noFill/>
          <a:ln>
            <a:noFill/>
          </a:ln>
        </p:spPr>
      </p:pic>
      <p:pic>
        <p:nvPicPr>
          <p:cNvPr id="211" name="Google Shape;211;p28"/>
          <p:cNvPicPr preferRelativeResize="0"/>
          <p:nvPr/>
        </p:nvPicPr>
        <p:blipFill>
          <a:blip r:embed="rId3">
            <a:alphaModFix/>
          </a:blip>
          <a:stretch>
            <a:fillRect/>
          </a:stretch>
        </p:blipFill>
        <p:spPr>
          <a:xfrm>
            <a:off x="4115395" y="2408927"/>
            <a:ext cx="3754560" cy="1752005"/>
          </a:xfrm>
          <a:prstGeom prst="rect">
            <a:avLst/>
          </a:prstGeom>
          <a:noFill/>
          <a:ln>
            <a:noFill/>
          </a:ln>
        </p:spPr>
      </p:pic>
      <p:sp>
        <p:nvSpPr>
          <p:cNvPr id="212" name="Google Shape;212;p28"/>
          <p:cNvSpPr/>
          <p:nvPr/>
        </p:nvSpPr>
        <p:spPr>
          <a:xfrm>
            <a:off x="1397079" y="4243541"/>
            <a:ext cx="1397100" cy="901200"/>
          </a:xfrm>
          <a:prstGeom prst="rect">
            <a:avLst/>
          </a:prstGeom>
          <a:solidFill>
            <a:srgbClr val="C9DAF8"/>
          </a:solidFill>
          <a:ln w="9525" cap="flat" cmpd="sng">
            <a:solidFill>
              <a:schemeClr val="dk2"/>
            </a:solidFill>
            <a:prstDash val="solid"/>
            <a:round/>
            <a:headEnd type="none" w="sm" len="sm"/>
            <a:tailEnd type="none" w="sm" len="sm"/>
          </a:ln>
        </p:spPr>
        <p:txBody>
          <a:bodyPr spcFirstLastPara="1" wrap="square" lIns="72850" tIns="72850" rIns="72850" bIns="72850" anchor="t" anchorCtr="0">
            <a:noAutofit/>
          </a:bodyPr>
          <a:lstStyle/>
          <a:p>
            <a:pPr marL="0" lvl="0" indent="0" algn="ctr" rtl="0">
              <a:spcBef>
                <a:spcPts val="0"/>
              </a:spcBef>
              <a:spcAft>
                <a:spcPts val="0"/>
              </a:spcAft>
              <a:buNone/>
            </a:pPr>
            <a:r>
              <a:rPr lang="en-GB" sz="800">
                <a:latin typeface="Sniglet"/>
                <a:ea typeface="Sniglet"/>
                <a:cs typeface="Sniglet"/>
                <a:sym typeface="Sniglet"/>
              </a:rPr>
              <a:t>Quizlet</a:t>
            </a:r>
            <a:endParaRPr sz="800">
              <a:latin typeface="Sniglet"/>
              <a:ea typeface="Sniglet"/>
              <a:cs typeface="Sniglet"/>
              <a:sym typeface="Sniglet"/>
            </a:endParaRPr>
          </a:p>
          <a:p>
            <a:pPr marL="0" lvl="0" indent="0" algn="ctr" rtl="0">
              <a:spcBef>
                <a:spcPts val="0"/>
              </a:spcBef>
              <a:spcAft>
                <a:spcPts val="0"/>
              </a:spcAft>
              <a:buNone/>
            </a:pPr>
            <a:endParaRPr sz="800">
              <a:latin typeface="Sniglet"/>
              <a:ea typeface="Sniglet"/>
              <a:cs typeface="Sniglet"/>
              <a:sym typeface="Sniglet"/>
            </a:endParaRPr>
          </a:p>
        </p:txBody>
      </p:sp>
      <p:sp>
        <p:nvSpPr>
          <p:cNvPr id="213" name="Google Shape;213;p28"/>
          <p:cNvSpPr/>
          <p:nvPr/>
        </p:nvSpPr>
        <p:spPr>
          <a:xfrm>
            <a:off x="2794158" y="4243541"/>
            <a:ext cx="1397100" cy="901200"/>
          </a:xfrm>
          <a:prstGeom prst="rect">
            <a:avLst/>
          </a:prstGeom>
          <a:solidFill>
            <a:srgbClr val="FFF2CC"/>
          </a:solidFill>
          <a:ln w="9525" cap="flat" cmpd="sng">
            <a:solidFill>
              <a:schemeClr val="dk2"/>
            </a:solidFill>
            <a:prstDash val="solid"/>
            <a:round/>
            <a:headEnd type="none" w="sm" len="sm"/>
            <a:tailEnd type="none" w="sm" len="sm"/>
          </a:ln>
        </p:spPr>
        <p:txBody>
          <a:bodyPr spcFirstLastPara="1" wrap="square" lIns="72850" tIns="72850" rIns="72850" bIns="72850" anchor="t" anchorCtr="0">
            <a:noAutofit/>
          </a:bodyPr>
          <a:lstStyle/>
          <a:p>
            <a:pPr marL="0" lvl="0" indent="0" algn="ctr" rtl="0">
              <a:spcBef>
                <a:spcPts val="0"/>
              </a:spcBef>
              <a:spcAft>
                <a:spcPts val="0"/>
              </a:spcAft>
              <a:buClr>
                <a:schemeClr val="dk1"/>
              </a:buClr>
              <a:buSzPts val="900"/>
              <a:buFont typeface="Arial"/>
              <a:buNone/>
            </a:pPr>
            <a:r>
              <a:rPr lang="en-GB" sz="800">
                <a:solidFill>
                  <a:schemeClr val="dk1"/>
                </a:solidFill>
                <a:latin typeface="Sniglet"/>
                <a:ea typeface="Sniglet"/>
                <a:cs typeface="Sniglet"/>
                <a:sym typeface="Sniglet"/>
              </a:rPr>
              <a:t>Exam Style Question</a:t>
            </a:r>
            <a:endParaRPr sz="800">
              <a:solidFill>
                <a:schemeClr val="dk1"/>
              </a:solidFill>
              <a:latin typeface="Sniglet"/>
              <a:ea typeface="Sniglet"/>
              <a:cs typeface="Sniglet"/>
              <a:sym typeface="Sniglet"/>
            </a:endParaRPr>
          </a:p>
          <a:p>
            <a:pPr marL="0" lvl="0" indent="0" algn="l" rtl="0">
              <a:spcBef>
                <a:spcPts val="0"/>
              </a:spcBef>
              <a:spcAft>
                <a:spcPts val="0"/>
              </a:spcAft>
              <a:buNone/>
            </a:pPr>
            <a:endParaRPr sz="1100"/>
          </a:p>
        </p:txBody>
      </p:sp>
      <p:sp>
        <p:nvSpPr>
          <p:cNvPr id="214" name="Google Shape;214;p28"/>
          <p:cNvSpPr/>
          <p:nvPr/>
        </p:nvSpPr>
        <p:spPr>
          <a:xfrm>
            <a:off x="4191237" y="4243541"/>
            <a:ext cx="1397100" cy="901200"/>
          </a:xfrm>
          <a:prstGeom prst="rect">
            <a:avLst/>
          </a:prstGeom>
          <a:solidFill>
            <a:srgbClr val="C9DAF8"/>
          </a:solidFill>
          <a:ln w="9525" cap="flat" cmpd="sng">
            <a:solidFill>
              <a:schemeClr val="dk2"/>
            </a:solidFill>
            <a:prstDash val="solid"/>
            <a:round/>
            <a:headEnd type="none" w="sm" len="sm"/>
            <a:tailEnd type="none" w="sm" len="sm"/>
          </a:ln>
        </p:spPr>
        <p:txBody>
          <a:bodyPr spcFirstLastPara="1" wrap="square" lIns="72850" tIns="72850" rIns="72850" bIns="72850" anchor="t" anchorCtr="0">
            <a:noAutofit/>
          </a:bodyPr>
          <a:lstStyle/>
          <a:p>
            <a:pPr marL="0" lvl="0" indent="0" algn="ctr" rtl="0">
              <a:spcBef>
                <a:spcPts val="0"/>
              </a:spcBef>
              <a:spcAft>
                <a:spcPts val="0"/>
              </a:spcAft>
              <a:buClr>
                <a:schemeClr val="dk1"/>
              </a:buClr>
              <a:buSzPts val="900"/>
              <a:buFont typeface="Arial"/>
              <a:buNone/>
            </a:pPr>
            <a:r>
              <a:rPr lang="en-GB" sz="800">
                <a:solidFill>
                  <a:schemeClr val="dk1"/>
                </a:solidFill>
                <a:latin typeface="Sniglet"/>
                <a:ea typeface="Sniglet"/>
                <a:cs typeface="Sniglet"/>
                <a:sym typeface="Sniglet"/>
              </a:rPr>
              <a:t>Video Links</a:t>
            </a:r>
            <a:endParaRPr sz="800">
              <a:solidFill>
                <a:schemeClr val="dk1"/>
              </a:solidFill>
              <a:latin typeface="Sniglet"/>
              <a:ea typeface="Sniglet"/>
              <a:cs typeface="Sniglet"/>
              <a:sym typeface="Sniglet"/>
            </a:endParaRPr>
          </a:p>
          <a:p>
            <a:pPr marL="0" lvl="0" indent="0" algn="l" rtl="0">
              <a:spcBef>
                <a:spcPts val="0"/>
              </a:spcBef>
              <a:spcAft>
                <a:spcPts val="0"/>
              </a:spcAft>
              <a:buNone/>
            </a:pPr>
            <a:endParaRPr sz="1100"/>
          </a:p>
        </p:txBody>
      </p:sp>
      <p:sp>
        <p:nvSpPr>
          <p:cNvPr id="215" name="Google Shape;215;p28"/>
          <p:cNvSpPr/>
          <p:nvPr/>
        </p:nvSpPr>
        <p:spPr>
          <a:xfrm>
            <a:off x="5588316" y="4243485"/>
            <a:ext cx="1397100" cy="901200"/>
          </a:xfrm>
          <a:prstGeom prst="rect">
            <a:avLst/>
          </a:prstGeom>
          <a:solidFill>
            <a:srgbClr val="FFF2CC"/>
          </a:solidFill>
          <a:ln w="9525" cap="flat" cmpd="sng">
            <a:solidFill>
              <a:schemeClr val="dk2"/>
            </a:solidFill>
            <a:prstDash val="solid"/>
            <a:round/>
            <a:headEnd type="none" w="sm" len="sm"/>
            <a:tailEnd type="none" w="sm" len="sm"/>
          </a:ln>
        </p:spPr>
        <p:txBody>
          <a:bodyPr spcFirstLastPara="1" wrap="square" lIns="72850" tIns="72850" rIns="72850" bIns="72850" anchor="t" anchorCtr="0">
            <a:noAutofit/>
          </a:bodyPr>
          <a:lstStyle/>
          <a:p>
            <a:pPr marL="0" lvl="0" indent="0" algn="ctr" rtl="0">
              <a:spcBef>
                <a:spcPts val="0"/>
              </a:spcBef>
              <a:spcAft>
                <a:spcPts val="0"/>
              </a:spcAft>
              <a:buClr>
                <a:schemeClr val="dk1"/>
              </a:buClr>
              <a:buSzPts val="900"/>
              <a:buFont typeface="Arial"/>
              <a:buNone/>
            </a:pPr>
            <a:r>
              <a:rPr lang="en-GB" sz="800">
                <a:solidFill>
                  <a:schemeClr val="dk1"/>
                </a:solidFill>
                <a:latin typeface="Sniglet"/>
                <a:ea typeface="Sniglet"/>
                <a:cs typeface="Sniglet"/>
                <a:sym typeface="Sniglet"/>
              </a:rPr>
              <a:t>Extended Reading</a:t>
            </a:r>
            <a:endParaRPr sz="800">
              <a:solidFill>
                <a:schemeClr val="dk1"/>
              </a:solidFill>
              <a:latin typeface="Sniglet"/>
              <a:ea typeface="Sniglet"/>
              <a:cs typeface="Sniglet"/>
              <a:sym typeface="Sniglet"/>
            </a:endParaRPr>
          </a:p>
          <a:p>
            <a:pPr marL="0" lvl="0" indent="0" algn="l" rtl="0">
              <a:spcBef>
                <a:spcPts val="0"/>
              </a:spcBef>
              <a:spcAft>
                <a:spcPts val="0"/>
              </a:spcAft>
              <a:buNone/>
            </a:pPr>
            <a:endParaRPr sz="1100"/>
          </a:p>
        </p:txBody>
      </p:sp>
      <p:sp>
        <p:nvSpPr>
          <p:cNvPr id="216" name="Google Shape;216;p28"/>
          <p:cNvSpPr/>
          <p:nvPr/>
        </p:nvSpPr>
        <p:spPr>
          <a:xfrm>
            <a:off x="115126" y="362666"/>
            <a:ext cx="1404600" cy="318300"/>
          </a:xfrm>
          <a:prstGeom prst="rect">
            <a:avLst/>
          </a:prstGeom>
          <a:solidFill>
            <a:srgbClr val="8E7CC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n-GB" sz="1000">
                <a:latin typeface="Sniglet"/>
                <a:ea typeface="Sniglet"/>
                <a:cs typeface="Sniglet"/>
                <a:sym typeface="Sniglet"/>
              </a:rPr>
              <a:t>What is break even?</a:t>
            </a:r>
            <a:endParaRPr sz="1000">
              <a:latin typeface="Sniglet"/>
              <a:ea typeface="Sniglet"/>
              <a:cs typeface="Sniglet"/>
              <a:sym typeface="Sniglet"/>
            </a:endParaRPr>
          </a:p>
        </p:txBody>
      </p:sp>
      <p:sp>
        <p:nvSpPr>
          <p:cNvPr id="217" name="Google Shape;217;p28"/>
          <p:cNvSpPr/>
          <p:nvPr/>
        </p:nvSpPr>
        <p:spPr>
          <a:xfrm>
            <a:off x="301025" y="2365875"/>
            <a:ext cx="3399300" cy="318300"/>
          </a:xfrm>
          <a:prstGeom prst="rect">
            <a:avLst/>
          </a:prstGeom>
          <a:solidFill>
            <a:srgbClr val="8E7CC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n-GB" sz="1000">
                <a:solidFill>
                  <a:schemeClr val="dk1"/>
                </a:solidFill>
                <a:latin typeface="Sniglet"/>
                <a:ea typeface="Sniglet"/>
                <a:cs typeface="Sniglet"/>
                <a:sym typeface="Sniglet"/>
              </a:rPr>
              <a:t>Usefulness of break-even in business decision making</a:t>
            </a:r>
            <a:endParaRPr sz="1000">
              <a:latin typeface="Sniglet"/>
              <a:ea typeface="Sniglet"/>
              <a:cs typeface="Sniglet"/>
              <a:sym typeface="Sniglet"/>
            </a:endParaRPr>
          </a:p>
        </p:txBody>
      </p:sp>
      <p:sp>
        <p:nvSpPr>
          <p:cNvPr id="218" name="Google Shape;218;p28"/>
          <p:cNvSpPr/>
          <p:nvPr/>
        </p:nvSpPr>
        <p:spPr>
          <a:xfrm>
            <a:off x="193350" y="725350"/>
            <a:ext cx="1397100" cy="1354200"/>
          </a:xfrm>
          <a:prstGeom prst="roundRect">
            <a:avLst>
              <a:gd name="adj" fmla="val 16667"/>
            </a:avLst>
          </a:prstGeom>
          <a:solidFill>
            <a:srgbClr val="D9D2E9"/>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l" rtl="0">
              <a:spcBef>
                <a:spcPts val="0"/>
              </a:spcBef>
              <a:spcAft>
                <a:spcPts val="0"/>
              </a:spcAft>
              <a:buNone/>
            </a:pPr>
            <a:r>
              <a:rPr lang="en-GB" sz="900">
                <a:latin typeface="Sniglet"/>
                <a:ea typeface="Sniglet"/>
                <a:cs typeface="Sniglet"/>
                <a:sym typeface="Sniglet"/>
              </a:rPr>
              <a:t>Break-even is the point at which </a:t>
            </a:r>
            <a:r>
              <a:rPr lang="en-GB" sz="900" b="1">
                <a:latin typeface="Sniglet"/>
                <a:ea typeface="Sniglet"/>
                <a:cs typeface="Sniglet"/>
                <a:sym typeface="Sniglet"/>
              </a:rPr>
              <a:t>revenue</a:t>
            </a:r>
            <a:r>
              <a:rPr lang="en-GB" sz="900">
                <a:latin typeface="Sniglet"/>
                <a:ea typeface="Sniglet"/>
                <a:cs typeface="Sniglet"/>
                <a:sym typeface="Sniglet"/>
              </a:rPr>
              <a:t> and </a:t>
            </a:r>
            <a:r>
              <a:rPr lang="en-GB" sz="900" b="1">
                <a:latin typeface="Sniglet"/>
                <a:ea typeface="Sniglet"/>
                <a:cs typeface="Sniglet"/>
                <a:sym typeface="Sniglet"/>
              </a:rPr>
              <a:t>total costs</a:t>
            </a:r>
            <a:r>
              <a:rPr lang="en-GB" sz="900">
                <a:latin typeface="Sniglet"/>
                <a:ea typeface="Sniglet"/>
                <a:cs typeface="Sniglet"/>
                <a:sym typeface="Sniglet"/>
              </a:rPr>
              <a:t> are the same, meaning the business is making neither a </a:t>
            </a:r>
            <a:r>
              <a:rPr lang="en-GB" sz="900" b="1">
                <a:latin typeface="Sniglet"/>
                <a:ea typeface="Sniglet"/>
                <a:cs typeface="Sniglet"/>
                <a:sym typeface="Sniglet"/>
              </a:rPr>
              <a:t>profit</a:t>
            </a:r>
            <a:r>
              <a:rPr lang="en-GB" sz="900">
                <a:latin typeface="Sniglet"/>
                <a:ea typeface="Sniglet"/>
                <a:cs typeface="Sniglet"/>
                <a:sym typeface="Sniglet"/>
              </a:rPr>
              <a:t> nor a </a:t>
            </a:r>
            <a:r>
              <a:rPr lang="en-GB" sz="900" b="1">
                <a:latin typeface="Sniglet"/>
                <a:ea typeface="Sniglet"/>
                <a:cs typeface="Sniglet"/>
                <a:sym typeface="Sniglet"/>
              </a:rPr>
              <a:t>loss.</a:t>
            </a:r>
            <a:endParaRPr sz="900">
              <a:latin typeface="Sniglet"/>
              <a:ea typeface="Sniglet"/>
              <a:cs typeface="Sniglet"/>
              <a:sym typeface="Sniglet"/>
            </a:endParaRPr>
          </a:p>
        </p:txBody>
      </p:sp>
      <p:sp>
        <p:nvSpPr>
          <p:cNvPr id="219" name="Google Shape;219;p28"/>
          <p:cNvSpPr txBox="1"/>
          <p:nvPr/>
        </p:nvSpPr>
        <p:spPr>
          <a:xfrm>
            <a:off x="257150" y="2657875"/>
            <a:ext cx="3612300" cy="1532400"/>
          </a:xfrm>
          <a:prstGeom prst="rect">
            <a:avLst/>
          </a:prstGeom>
          <a:noFill/>
          <a:ln>
            <a:noFill/>
          </a:ln>
        </p:spPr>
        <p:txBody>
          <a:bodyPr spcFirstLastPara="1" wrap="square" lIns="72850" tIns="72850" rIns="72850" bIns="72850" anchor="t" anchorCtr="0">
            <a:spAutoFit/>
          </a:bodyPr>
          <a:lstStyle/>
          <a:p>
            <a:pPr marL="139700" lvl="0" indent="-234950" algn="l" rtl="0">
              <a:spcBef>
                <a:spcPts val="0"/>
              </a:spcBef>
              <a:spcAft>
                <a:spcPts val="0"/>
              </a:spcAft>
              <a:buClr>
                <a:schemeClr val="dk1"/>
              </a:buClr>
              <a:buSzPts val="900"/>
              <a:buFont typeface="Sniglet"/>
              <a:buChar char="★"/>
            </a:pPr>
            <a:r>
              <a:rPr lang="en-GB" sz="900" b="1">
                <a:solidFill>
                  <a:schemeClr val="dk1"/>
                </a:solidFill>
                <a:latin typeface="Sniglet"/>
                <a:ea typeface="Sniglet"/>
                <a:cs typeface="Sniglet"/>
                <a:sym typeface="Sniglet"/>
              </a:rPr>
              <a:t>New products </a:t>
            </a:r>
            <a:r>
              <a:rPr lang="en-GB" sz="900">
                <a:solidFill>
                  <a:schemeClr val="dk1"/>
                </a:solidFill>
                <a:latin typeface="Sniglet"/>
                <a:ea typeface="Sniglet"/>
                <a:cs typeface="Sniglet"/>
                <a:sym typeface="Sniglet"/>
              </a:rPr>
              <a:t>– break-even can be used to predict how many units would need to be sold, and the business can judge whether this would be realistic.</a:t>
            </a:r>
            <a:endParaRPr sz="900">
              <a:solidFill>
                <a:schemeClr val="dk1"/>
              </a:solidFill>
              <a:latin typeface="Sniglet"/>
              <a:ea typeface="Sniglet"/>
              <a:cs typeface="Sniglet"/>
              <a:sym typeface="Sniglet"/>
            </a:endParaRPr>
          </a:p>
          <a:p>
            <a:pPr marL="139700" lvl="0" indent="-234950" algn="l" rtl="0">
              <a:spcBef>
                <a:spcPts val="0"/>
              </a:spcBef>
              <a:spcAft>
                <a:spcPts val="0"/>
              </a:spcAft>
              <a:buClr>
                <a:schemeClr val="dk1"/>
              </a:buClr>
              <a:buSzPts val="900"/>
              <a:buFont typeface="Sniglet"/>
              <a:buChar char="★"/>
            </a:pPr>
            <a:r>
              <a:rPr lang="en-GB" sz="900" b="1">
                <a:solidFill>
                  <a:schemeClr val="dk1"/>
                </a:solidFill>
                <a:latin typeface="Sniglet"/>
                <a:ea typeface="Sniglet"/>
                <a:cs typeface="Sniglet"/>
                <a:sym typeface="Sniglet"/>
              </a:rPr>
              <a:t>Pricing </a:t>
            </a:r>
            <a:r>
              <a:rPr lang="en-GB" sz="900">
                <a:solidFill>
                  <a:schemeClr val="dk1"/>
                </a:solidFill>
                <a:latin typeface="Sniglet"/>
                <a:ea typeface="Sniglet"/>
                <a:cs typeface="Sniglet"/>
                <a:sym typeface="Sniglet"/>
              </a:rPr>
              <a:t>– break-even can be used to see how different pricing strategies might affect the break-even point.</a:t>
            </a:r>
            <a:endParaRPr sz="900">
              <a:solidFill>
                <a:schemeClr val="dk1"/>
              </a:solidFill>
              <a:latin typeface="Sniglet"/>
              <a:ea typeface="Sniglet"/>
              <a:cs typeface="Sniglet"/>
              <a:sym typeface="Sniglet"/>
            </a:endParaRPr>
          </a:p>
          <a:p>
            <a:pPr marL="139700" lvl="0" indent="-234950" algn="l" rtl="0">
              <a:spcBef>
                <a:spcPts val="0"/>
              </a:spcBef>
              <a:spcAft>
                <a:spcPts val="0"/>
              </a:spcAft>
              <a:buClr>
                <a:schemeClr val="dk1"/>
              </a:buClr>
              <a:buSzPts val="900"/>
              <a:buFont typeface="Sniglet"/>
              <a:buChar char="★"/>
            </a:pPr>
            <a:r>
              <a:rPr lang="en-GB" sz="900" b="1">
                <a:solidFill>
                  <a:schemeClr val="dk1"/>
                </a:solidFill>
                <a:latin typeface="Sniglet"/>
                <a:ea typeface="Sniglet"/>
                <a:cs typeface="Sniglet"/>
                <a:sym typeface="Sniglet"/>
              </a:rPr>
              <a:t>Costs</a:t>
            </a:r>
            <a:r>
              <a:rPr lang="en-GB" sz="900">
                <a:solidFill>
                  <a:schemeClr val="dk1"/>
                </a:solidFill>
                <a:latin typeface="Sniglet"/>
                <a:ea typeface="Sniglet"/>
                <a:cs typeface="Sniglet"/>
                <a:sym typeface="Sniglet"/>
              </a:rPr>
              <a:t> – break-even can highlight the impact of changes in either fixed or variable costs. </a:t>
            </a:r>
            <a:endParaRPr sz="900">
              <a:solidFill>
                <a:schemeClr val="dk1"/>
              </a:solidFill>
              <a:latin typeface="Sniglet"/>
              <a:ea typeface="Sniglet"/>
              <a:cs typeface="Sniglet"/>
              <a:sym typeface="Sniglet"/>
            </a:endParaRPr>
          </a:p>
          <a:p>
            <a:pPr marL="139700" lvl="0" indent="-234950" algn="l" rtl="0">
              <a:spcBef>
                <a:spcPts val="0"/>
              </a:spcBef>
              <a:spcAft>
                <a:spcPts val="0"/>
              </a:spcAft>
              <a:buClr>
                <a:schemeClr val="dk1"/>
              </a:buClr>
              <a:buSzPts val="900"/>
              <a:buFont typeface="Sniglet"/>
              <a:buChar char="★"/>
            </a:pPr>
            <a:r>
              <a:rPr lang="en-GB" sz="900" b="1">
                <a:solidFill>
                  <a:schemeClr val="dk1"/>
                </a:solidFill>
                <a:latin typeface="Sniglet"/>
                <a:ea typeface="Sniglet"/>
                <a:cs typeface="Sniglet"/>
                <a:sym typeface="Sniglet"/>
              </a:rPr>
              <a:t>Production levels</a:t>
            </a:r>
            <a:r>
              <a:rPr lang="en-GB" sz="900">
                <a:solidFill>
                  <a:schemeClr val="dk1"/>
                </a:solidFill>
                <a:latin typeface="Sniglet"/>
                <a:ea typeface="Sniglet"/>
                <a:cs typeface="Sniglet"/>
                <a:sym typeface="Sniglet"/>
              </a:rPr>
              <a:t> – knowing how many units need to be sold in order to make a profit can help a business to plan production levels. </a:t>
            </a:r>
            <a:endParaRPr sz="900">
              <a:solidFill>
                <a:schemeClr val="dk1"/>
              </a:solidFill>
              <a:latin typeface="Sniglet"/>
              <a:ea typeface="Sniglet"/>
              <a:cs typeface="Sniglet"/>
              <a:sym typeface="Sniglet"/>
            </a:endParaRPr>
          </a:p>
        </p:txBody>
      </p:sp>
      <p:sp>
        <p:nvSpPr>
          <p:cNvPr id="220" name="Google Shape;220;p28"/>
          <p:cNvSpPr txBox="1"/>
          <p:nvPr/>
        </p:nvSpPr>
        <p:spPr>
          <a:xfrm>
            <a:off x="4271134" y="2607792"/>
            <a:ext cx="3443100" cy="1532400"/>
          </a:xfrm>
          <a:prstGeom prst="rect">
            <a:avLst/>
          </a:prstGeom>
          <a:noFill/>
          <a:ln>
            <a:noFill/>
          </a:ln>
        </p:spPr>
        <p:txBody>
          <a:bodyPr spcFirstLastPara="1" wrap="square" lIns="72850" tIns="72850" rIns="72850" bIns="72850" anchor="t" anchorCtr="0">
            <a:spAutoFit/>
          </a:bodyPr>
          <a:lstStyle/>
          <a:p>
            <a:pPr marL="0" lvl="0" indent="0" algn="l" rtl="0">
              <a:spcBef>
                <a:spcPts val="0"/>
              </a:spcBef>
              <a:spcAft>
                <a:spcPts val="0"/>
              </a:spcAft>
              <a:buNone/>
            </a:pPr>
            <a:r>
              <a:rPr lang="en-GB" sz="900">
                <a:latin typeface="Sniglet"/>
                <a:ea typeface="Sniglet"/>
                <a:cs typeface="Sniglet"/>
                <a:sym typeface="Sniglet"/>
              </a:rPr>
              <a:t>Break-even often uses forecasted figures and assumes that the business can sell the units that it produces. there are a number of things that might affect the forecasted break-even point.</a:t>
            </a:r>
            <a:endParaRPr sz="900">
              <a:latin typeface="Sniglet"/>
              <a:ea typeface="Sniglet"/>
              <a:cs typeface="Sniglet"/>
              <a:sym typeface="Sniglet"/>
            </a:endParaRPr>
          </a:p>
          <a:p>
            <a:pPr marL="179999" lvl="0" indent="-147149" algn="l" rtl="0">
              <a:spcBef>
                <a:spcPts val="0"/>
              </a:spcBef>
              <a:spcAft>
                <a:spcPts val="0"/>
              </a:spcAft>
              <a:buSzPts val="900"/>
              <a:buFont typeface="Sniglet"/>
              <a:buChar char="➔"/>
            </a:pPr>
            <a:r>
              <a:rPr lang="en-GB" sz="900" b="1">
                <a:latin typeface="Sniglet"/>
                <a:ea typeface="Sniglet"/>
                <a:cs typeface="Sniglet"/>
                <a:sym typeface="Sniglet"/>
              </a:rPr>
              <a:t>Marketing activities</a:t>
            </a:r>
            <a:r>
              <a:rPr lang="en-GB" sz="900">
                <a:latin typeface="Sniglet"/>
                <a:ea typeface="Sniglet"/>
                <a:cs typeface="Sniglet"/>
                <a:sym typeface="Sniglet"/>
              </a:rPr>
              <a:t> – any marketing activities that involve price reductions will affect the total revenue received.</a:t>
            </a:r>
            <a:endParaRPr sz="900">
              <a:latin typeface="Sniglet"/>
              <a:ea typeface="Sniglet"/>
              <a:cs typeface="Sniglet"/>
              <a:sym typeface="Sniglet"/>
            </a:endParaRPr>
          </a:p>
          <a:p>
            <a:pPr marL="179999" lvl="0" indent="-147149" algn="l" rtl="0">
              <a:spcBef>
                <a:spcPts val="0"/>
              </a:spcBef>
              <a:spcAft>
                <a:spcPts val="0"/>
              </a:spcAft>
              <a:buSzPts val="900"/>
              <a:buFont typeface="Sniglet"/>
              <a:buChar char="➔"/>
            </a:pPr>
            <a:r>
              <a:rPr lang="en-GB" sz="900" b="1">
                <a:latin typeface="Sniglet"/>
                <a:ea typeface="Sniglet"/>
                <a:cs typeface="Sniglet"/>
                <a:sym typeface="Sniglet"/>
              </a:rPr>
              <a:t>Changes in costs</a:t>
            </a:r>
            <a:r>
              <a:rPr lang="en-GB" sz="900">
                <a:latin typeface="Sniglet"/>
                <a:ea typeface="Sniglet"/>
                <a:cs typeface="Sniglet"/>
                <a:sym typeface="Sniglet"/>
              </a:rPr>
              <a:t> – the costs used to calculate the break-even point may not be accurate if they are based on forecasts.</a:t>
            </a:r>
            <a:endParaRPr sz="900">
              <a:latin typeface="Sniglet"/>
              <a:ea typeface="Sniglet"/>
              <a:cs typeface="Sniglet"/>
              <a:sym typeface="Sniglet"/>
            </a:endParaRPr>
          </a:p>
          <a:p>
            <a:pPr marL="179999" lvl="0" indent="-147149" algn="l" rtl="0">
              <a:spcBef>
                <a:spcPts val="0"/>
              </a:spcBef>
              <a:spcAft>
                <a:spcPts val="0"/>
              </a:spcAft>
              <a:buSzPts val="900"/>
              <a:buFont typeface="Sniglet"/>
              <a:buChar char="➔"/>
            </a:pPr>
            <a:r>
              <a:rPr lang="en-GB" sz="900" b="1">
                <a:latin typeface="Sniglet"/>
                <a:ea typeface="Sniglet"/>
                <a:cs typeface="Sniglet"/>
                <a:sym typeface="Sniglet"/>
              </a:rPr>
              <a:t>Changes in external factors </a:t>
            </a:r>
            <a:r>
              <a:rPr lang="en-GB" sz="900">
                <a:latin typeface="Sniglet"/>
                <a:ea typeface="Sniglet"/>
                <a:cs typeface="Sniglet"/>
                <a:sym typeface="Sniglet"/>
              </a:rPr>
              <a:t>– a change in things beyond the control of a business can also affect the usefulness of break-even.</a:t>
            </a:r>
            <a:endParaRPr sz="900">
              <a:latin typeface="Sniglet"/>
              <a:ea typeface="Sniglet"/>
              <a:cs typeface="Sniglet"/>
              <a:sym typeface="Sniglet"/>
            </a:endParaRPr>
          </a:p>
        </p:txBody>
      </p:sp>
      <p:sp>
        <p:nvSpPr>
          <p:cNvPr id="221" name="Google Shape;221;p28"/>
          <p:cNvSpPr/>
          <p:nvPr/>
        </p:nvSpPr>
        <p:spPr>
          <a:xfrm>
            <a:off x="0" y="4243473"/>
            <a:ext cx="1397100" cy="901200"/>
          </a:xfrm>
          <a:prstGeom prst="rect">
            <a:avLst/>
          </a:prstGeom>
          <a:solidFill>
            <a:srgbClr val="FFF2CC"/>
          </a:solidFill>
          <a:ln w="9525" cap="flat" cmpd="sng">
            <a:solidFill>
              <a:schemeClr val="dk2"/>
            </a:solidFill>
            <a:prstDash val="solid"/>
            <a:round/>
            <a:headEnd type="none" w="sm" len="sm"/>
            <a:tailEnd type="none" w="sm" len="sm"/>
          </a:ln>
        </p:spPr>
        <p:txBody>
          <a:bodyPr spcFirstLastPara="1" wrap="square" lIns="72850" tIns="72850" rIns="72850" bIns="72850" anchor="t" anchorCtr="0">
            <a:noAutofit/>
          </a:bodyPr>
          <a:lstStyle/>
          <a:p>
            <a:pPr marL="0" lvl="0" indent="0" algn="ctr" rtl="0">
              <a:spcBef>
                <a:spcPts val="0"/>
              </a:spcBef>
              <a:spcAft>
                <a:spcPts val="0"/>
              </a:spcAft>
              <a:buNone/>
            </a:pPr>
            <a:r>
              <a:rPr lang="en-GB" sz="800">
                <a:latin typeface="Sniglet"/>
                <a:ea typeface="Sniglet"/>
                <a:cs typeface="Sniglet"/>
                <a:sym typeface="Sniglet"/>
              </a:rPr>
              <a:t>Quizizz - test yourself!</a:t>
            </a:r>
            <a:endParaRPr sz="800">
              <a:latin typeface="Sniglet"/>
              <a:ea typeface="Sniglet"/>
              <a:cs typeface="Sniglet"/>
              <a:sym typeface="Sniglet"/>
            </a:endParaRPr>
          </a:p>
        </p:txBody>
      </p:sp>
      <p:sp>
        <p:nvSpPr>
          <p:cNvPr id="222" name="Google Shape;222;p28"/>
          <p:cNvSpPr/>
          <p:nvPr/>
        </p:nvSpPr>
        <p:spPr>
          <a:xfrm>
            <a:off x="4227700" y="2365863"/>
            <a:ext cx="3399300" cy="318300"/>
          </a:xfrm>
          <a:prstGeom prst="rect">
            <a:avLst/>
          </a:prstGeom>
          <a:solidFill>
            <a:srgbClr val="8E7CC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n-GB" sz="1000">
                <a:solidFill>
                  <a:schemeClr val="dk1"/>
                </a:solidFill>
                <a:latin typeface="Sniglet"/>
                <a:ea typeface="Sniglet"/>
                <a:cs typeface="Sniglet"/>
                <a:sym typeface="Sniglet"/>
              </a:rPr>
              <a:t>Limitations of break-even in business decision making</a:t>
            </a:r>
            <a:endParaRPr sz="1000">
              <a:latin typeface="Sniglet"/>
              <a:ea typeface="Sniglet"/>
              <a:cs typeface="Sniglet"/>
              <a:sym typeface="Sniglet"/>
            </a:endParaRPr>
          </a:p>
        </p:txBody>
      </p:sp>
      <p:sp>
        <p:nvSpPr>
          <p:cNvPr id="223" name="Google Shape;223;p28"/>
          <p:cNvSpPr/>
          <p:nvPr/>
        </p:nvSpPr>
        <p:spPr>
          <a:xfrm>
            <a:off x="4380950" y="369650"/>
            <a:ext cx="2874000" cy="318300"/>
          </a:xfrm>
          <a:prstGeom prst="rect">
            <a:avLst/>
          </a:prstGeom>
          <a:solidFill>
            <a:srgbClr val="8E7CC3"/>
          </a:solidFill>
          <a:ln w="9525" cap="flat" cmpd="sng">
            <a:solidFill>
              <a:schemeClr val="dk2"/>
            </a:solidFill>
            <a:prstDash val="solid"/>
            <a:round/>
            <a:headEnd type="none" w="sm" len="sm"/>
            <a:tailEnd type="none" w="sm" len="sm"/>
          </a:ln>
        </p:spPr>
        <p:txBody>
          <a:bodyPr spcFirstLastPara="1" wrap="square" lIns="72850" tIns="72850" rIns="72850" bIns="72850" anchor="ctr" anchorCtr="0">
            <a:noAutofit/>
          </a:bodyPr>
          <a:lstStyle/>
          <a:p>
            <a:pPr marL="0" lvl="0" indent="0" algn="ctr" rtl="0">
              <a:spcBef>
                <a:spcPts val="0"/>
              </a:spcBef>
              <a:spcAft>
                <a:spcPts val="0"/>
              </a:spcAft>
              <a:buNone/>
            </a:pPr>
            <a:r>
              <a:rPr lang="en-GB" sz="1000">
                <a:latin typeface="Sniglet"/>
                <a:ea typeface="Sniglet"/>
                <a:cs typeface="Sniglet"/>
                <a:sym typeface="Sniglet"/>
              </a:rPr>
              <a:t>Simple calculation of break-even quantity</a:t>
            </a:r>
            <a:endParaRPr sz="1000">
              <a:latin typeface="Sniglet"/>
              <a:ea typeface="Sniglet"/>
              <a:cs typeface="Sniglet"/>
              <a:sym typeface="Sniglet"/>
            </a:endParaRPr>
          </a:p>
        </p:txBody>
      </p:sp>
      <p:pic>
        <p:nvPicPr>
          <p:cNvPr id="224" name="Google Shape;224;p28"/>
          <p:cNvPicPr preferRelativeResize="0"/>
          <p:nvPr/>
        </p:nvPicPr>
        <p:blipFill>
          <a:blip r:embed="rId5">
            <a:alphaModFix/>
          </a:blip>
          <a:stretch>
            <a:fillRect/>
          </a:stretch>
        </p:blipFill>
        <p:spPr>
          <a:xfrm>
            <a:off x="4541975" y="1300648"/>
            <a:ext cx="2874000" cy="388592"/>
          </a:xfrm>
          <a:prstGeom prst="rect">
            <a:avLst/>
          </a:prstGeom>
          <a:noFill/>
          <a:ln w="9525" cap="flat" cmpd="sng">
            <a:solidFill>
              <a:schemeClr val="dk1"/>
            </a:solidFill>
            <a:prstDash val="solid"/>
            <a:round/>
            <a:headEnd type="none" w="sm" len="sm"/>
            <a:tailEnd type="none" w="sm" len="sm"/>
          </a:ln>
        </p:spPr>
      </p:pic>
      <p:pic>
        <p:nvPicPr>
          <p:cNvPr id="225" name="Google Shape;225;p28"/>
          <p:cNvPicPr preferRelativeResize="0"/>
          <p:nvPr/>
        </p:nvPicPr>
        <p:blipFill>
          <a:blip r:embed="rId6">
            <a:alphaModFix/>
          </a:blip>
          <a:stretch>
            <a:fillRect/>
          </a:stretch>
        </p:blipFill>
        <p:spPr>
          <a:xfrm>
            <a:off x="1622350" y="760925"/>
            <a:ext cx="2129300" cy="1283048"/>
          </a:xfrm>
          <a:prstGeom prst="rect">
            <a:avLst/>
          </a:prstGeom>
          <a:noFill/>
          <a:ln>
            <a:noFill/>
          </a:ln>
        </p:spPr>
      </p:pic>
      <p:pic>
        <p:nvPicPr>
          <p:cNvPr id="226" name="Google Shape;226;p28"/>
          <p:cNvPicPr preferRelativeResize="0"/>
          <p:nvPr/>
        </p:nvPicPr>
        <p:blipFill>
          <a:blip r:embed="rId7">
            <a:alphaModFix/>
          </a:blip>
          <a:stretch>
            <a:fillRect/>
          </a:stretch>
        </p:blipFill>
        <p:spPr>
          <a:xfrm>
            <a:off x="3292429" y="336535"/>
            <a:ext cx="459224" cy="45922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pic>
        <p:nvPicPr>
          <p:cNvPr id="231" name="Google Shape;231;p29"/>
          <p:cNvPicPr preferRelativeResize="0"/>
          <p:nvPr/>
        </p:nvPicPr>
        <p:blipFill>
          <a:blip r:embed="rId3">
            <a:alphaModFix/>
          </a:blip>
          <a:stretch>
            <a:fillRect/>
          </a:stretch>
        </p:blipFill>
        <p:spPr>
          <a:xfrm>
            <a:off x="6985321" y="4252487"/>
            <a:ext cx="999772" cy="883376"/>
          </a:xfrm>
          <a:prstGeom prst="rect">
            <a:avLst/>
          </a:prstGeom>
          <a:noFill/>
          <a:ln w="9525" cap="flat" cmpd="sng">
            <a:solidFill>
              <a:schemeClr val="dk2"/>
            </a:solidFill>
            <a:prstDash val="solid"/>
            <a:round/>
            <a:headEnd type="none" w="sm" len="sm"/>
            <a:tailEnd type="none" w="sm" len="sm"/>
          </a:ln>
        </p:spPr>
      </p:pic>
      <p:pic>
        <p:nvPicPr>
          <p:cNvPr id="232" name="Google Shape;232;p29"/>
          <p:cNvPicPr preferRelativeResize="0"/>
          <p:nvPr/>
        </p:nvPicPr>
        <p:blipFill>
          <a:blip r:embed="rId4">
            <a:alphaModFix/>
          </a:blip>
          <a:stretch>
            <a:fillRect/>
          </a:stretch>
        </p:blipFill>
        <p:spPr>
          <a:xfrm>
            <a:off x="115101" y="406975"/>
            <a:ext cx="2609075" cy="1752000"/>
          </a:xfrm>
          <a:prstGeom prst="rect">
            <a:avLst/>
          </a:prstGeom>
          <a:noFill/>
          <a:ln>
            <a:noFill/>
          </a:ln>
        </p:spPr>
      </p:pic>
      <p:sp>
        <p:nvSpPr>
          <p:cNvPr id="233" name="Google Shape;233;p29"/>
          <p:cNvSpPr/>
          <p:nvPr/>
        </p:nvSpPr>
        <p:spPr>
          <a:xfrm>
            <a:off x="0" y="0"/>
            <a:ext cx="7985093" cy="318203"/>
          </a:xfrm>
          <a:prstGeom prst="rect">
            <a:avLst/>
          </a:prstGeom>
          <a:solidFill>
            <a:srgbClr val="F79646"/>
          </a:solidFill>
          <a:ln w="9525" cap="flat" cmpd="sng">
            <a:solidFill>
              <a:schemeClr val="dk2"/>
            </a:solidFill>
            <a:prstDash val="solid"/>
            <a:round/>
            <a:headEnd type="none" w="sm" len="sm"/>
            <a:tailEnd type="none" w="sm" len="sm"/>
          </a:ln>
        </p:spPr>
        <p:txBody>
          <a:bodyPr spcFirstLastPara="1" wrap="square" lIns="73700" tIns="73700" rIns="73700" bIns="73700" anchor="ctr" anchorCtr="0">
            <a:noAutofit/>
          </a:bodyPr>
          <a:lstStyle/>
          <a:p>
            <a:pPr marL="0" lvl="0" indent="0" algn="l" rtl="0">
              <a:spcBef>
                <a:spcPts val="0"/>
              </a:spcBef>
              <a:spcAft>
                <a:spcPts val="0"/>
              </a:spcAft>
              <a:buNone/>
            </a:pPr>
            <a:r>
              <a:rPr lang="en-GB" sz="1400">
                <a:latin typeface="Sniglet"/>
                <a:ea typeface="Sniglet"/>
                <a:cs typeface="Sniglet"/>
                <a:sym typeface="Sniglet"/>
              </a:rPr>
              <a:t>6.1 Ethical and environmental considerations</a:t>
            </a:r>
            <a:endParaRPr sz="1400">
              <a:latin typeface="Sniglet"/>
              <a:ea typeface="Sniglet"/>
              <a:cs typeface="Sniglet"/>
              <a:sym typeface="Sniglet"/>
            </a:endParaRPr>
          </a:p>
        </p:txBody>
      </p:sp>
      <p:graphicFrame>
        <p:nvGraphicFramePr>
          <p:cNvPr id="234" name="Google Shape;234;p29"/>
          <p:cNvGraphicFramePr/>
          <p:nvPr/>
        </p:nvGraphicFramePr>
        <p:xfrm>
          <a:off x="7985050" y="-1735"/>
          <a:ext cx="1158800" cy="5205555"/>
        </p:xfrm>
        <a:graphic>
          <a:graphicData uri="http://schemas.openxmlformats.org/drawingml/2006/table">
            <a:tbl>
              <a:tblPr>
                <a:noFill/>
                <a:tableStyleId>{72DD1E0E-B76F-49D5-A3CE-C4B7349586B3}</a:tableStyleId>
              </a:tblPr>
              <a:tblGrid>
                <a:gridCol w="506825">
                  <a:extLst>
                    <a:ext uri="{9D8B030D-6E8A-4147-A177-3AD203B41FA5}">
                      <a16:colId xmlns:a16="http://schemas.microsoft.com/office/drawing/2014/main" val="20000"/>
                    </a:ext>
                  </a:extLst>
                </a:gridCol>
                <a:gridCol w="651975">
                  <a:extLst>
                    <a:ext uri="{9D8B030D-6E8A-4147-A177-3AD203B41FA5}">
                      <a16:colId xmlns:a16="http://schemas.microsoft.com/office/drawing/2014/main" val="20001"/>
                    </a:ext>
                  </a:extLst>
                </a:gridCol>
              </a:tblGrid>
              <a:tr h="319950">
                <a:tc gridSpan="2">
                  <a:txBody>
                    <a:bodyPr/>
                    <a:lstStyle/>
                    <a:p>
                      <a:pPr marL="0" lvl="0" indent="0" algn="ctr" rtl="0">
                        <a:spcBef>
                          <a:spcPts val="0"/>
                        </a:spcBef>
                        <a:spcAft>
                          <a:spcPts val="0"/>
                        </a:spcAft>
                        <a:buNone/>
                      </a:pPr>
                      <a:r>
                        <a:rPr lang="en-GB" sz="1000">
                          <a:latin typeface="Sniglet"/>
                          <a:ea typeface="Sniglet"/>
                          <a:cs typeface="Sniglet"/>
                          <a:sym typeface="Sniglet"/>
                        </a:rPr>
                        <a:t>Key Words</a:t>
                      </a:r>
                      <a:endParaRPr sz="1000">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rgbClr val="FFF2CC"/>
                    </a:solidFill>
                  </a:tcPr>
                </a:tc>
                <a:tc hMerge="1">
                  <a:txBody>
                    <a:bodyPr/>
                    <a:lstStyle/>
                    <a:p>
                      <a:endParaRPr lang="en-US"/>
                    </a:p>
                  </a:txBody>
                  <a:tcPr/>
                </a:tc>
                <a:extLst>
                  <a:ext uri="{0D108BD9-81ED-4DB2-BD59-A6C34878D82A}">
                    <a16:rowId xmlns:a16="http://schemas.microsoft.com/office/drawing/2014/main" val="10000"/>
                  </a:ext>
                </a:extLst>
              </a:tr>
              <a:tr h="1103500">
                <a:tc gridSpan="2">
                  <a:txBody>
                    <a:bodyPr/>
                    <a:lstStyle/>
                    <a:p>
                      <a:pPr marL="0" lvl="0" indent="0" algn="ctr" rtl="0">
                        <a:lnSpc>
                          <a:spcPct val="115000"/>
                        </a:lnSpc>
                        <a:spcBef>
                          <a:spcPts val="1200"/>
                        </a:spcBef>
                        <a:spcAft>
                          <a:spcPts val="0"/>
                        </a:spcAft>
                        <a:buNone/>
                      </a:pPr>
                      <a:r>
                        <a:rPr lang="en-GB" sz="700">
                          <a:solidFill>
                            <a:srgbClr val="FF9900"/>
                          </a:solidFill>
                          <a:latin typeface="Sniglet"/>
                          <a:ea typeface="Sniglet"/>
                          <a:cs typeface="Sniglet"/>
                          <a:sym typeface="Sniglet"/>
                        </a:rPr>
                        <a:t>Fairtrade</a:t>
                      </a:r>
                      <a:endParaRPr sz="700">
                        <a:solidFill>
                          <a:srgbClr val="FF9900"/>
                        </a:solidFill>
                        <a:latin typeface="Sniglet"/>
                        <a:ea typeface="Sniglet"/>
                        <a:cs typeface="Sniglet"/>
                        <a:sym typeface="Sniglet"/>
                      </a:endParaRPr>
                    </a:p>
                    <a:p>
                      <a:pPr marL="0" lvl="0" indent="0" algn="ctr" rtl="0">
                        <a:lnSpc>
                          <a:spcPct val="115000"/>
                        </a:lnSpc>
                        <a:spcBef>
                          <a:spcPts val="1200"/>
                        </a:spcBef>
                        <a:spcAft>
                          <a:spcPts val="0"/>
                        </a:spcAft>
                        <a:buNone/>
                      </a:pPr>
                      <a:r>
                        <a:rPr lang="en-GB" sz="700">
                          <a:solidFill>
                            <a:schemeClr val="dk1"/>
                          </a:solidFill>
                          <a:latin typeface="Sniglet"/>
                          <a:ea typeface="Sniglet"/>
                          <a:cs typeface="Sniglet"/>
                          <a:sym typeface="Sniglet"/>
                        </a:rPr>
                        <a:t>A movement that encourages businesses to pay a fair price to suppliers in developing countries </a:t>
                      </a:r>
                      <a:endParaRPr sz="700">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chemeClr val="lt2"/>
                    </a:solidFill>
                  </a:tcPr>
                </a:tc>
                <a:tc hMerge="1">
                  <a:txBody>
                    <a:bodyPr/>
                    <a:lstStyle/>
                    <a:p>
                      <a:endParaRPr lang="en-US"/>
                    </a:p>
                  </a:txBody>
                  <a:tcPr/>
                </a:tc>
                <a:extLst>
                  <a:ext uri="{0D108BD9-81ED-4DB2-BD59-A6C34878D82A}">
                    <a16:rowId xmlns:a16="http://schemas.microsoft.com/office/drawing/2014/main" val="10001"/>
                  </a:ext>
                </a:extLst>
              </a:tr>
              <a:tr h="920250">
                <a:tc gridSpan="2">
                  <a:txBody>
                    <a:bodyPr/>
                    <a:lstStyle/>
                    <a:p>
                      <a:pPr marL="0" lvl="0" indent="0" algn="ctr" rtl="0">
                        <a:lnSpc>
                          <a:spcPct val="115000"/>
                        </a:lnSpc>
                        <a:spcBef>
                          <a:spcPts val="1200"/>
                        </a:spcBef>
                        <a:spcAft>
                          <a:spcPts val="0"/>
                        </a:spcAft>
                        <a:buNone/>
                      </a:pPr>
                      <a:r>
                        <a:rPr lang="en-GB" sz="700">
                          <a:solidFill>
                            <a:srgbClr val="FF9900"/>
                          </a:solidFill>
                          <a:latin typeface="Sniglet"/>
                          <a:ea typeface="Sniglet"/>
                          <a:cs typeface="Sniglet"/>
                          <a:sym typeface="Sniglet"/>
                        </a:rPr>
                        <a:t>Ethics </a:t>
                      </a:r>
                      <a:endParaRPr sz="700">
                        <a:solidFill>
                          <a:srgbClr val="FF9900"/>
                        </a:solidFill>
                        <a:latin typeface="Sniglet"/>
                        <a:ea typeface="Sniglet"/>
                        <a:cs typeface="Sniglet"/>
                        <a:sym typeface="Sniglet"/>
                      </a:endParaRPr>
                    </a:p>
                    <a:p>
                      <a:pPr marL="0" lvl="0" indent="0" algn="l" rtl="0">
                        <a:spcBef>
                          <a:spcPts val="0"/>
                        </a:spcBef>
                        <a:spcAft>
                          <a:spcPts val="0"/>
                        </a:spcAft>
                        <a:buNone/>
                      </a:pPr>
                      <a:endParaRPr sz="700" i="1">
                        <a:solidFill>
                          <a:schemeClr val="dk1"/>
                        </a:solidFill>
                        <a:latin typeface="Calibri"/>
                        <a:ea typeface="Calibri"/>
                        <a:cs typeface="Calibri"/>
                        <a:sym typeface="Calibri"/>
                      </a:endParaRPr>
                    </a:p>
                    <a:p>
                      <a:pPr marL="0" lvl="0" indent="0" algn="ctr" rtl="0">
                        <a:spcBef>
                          <a:spcPts val="0"/>
                        </a:spcBef>
                        <a:spcAft>
                          <a:spcPts val="0"/>
                        </a:spcAft>
                        <a:buNone/>
                      </a:pPr>
                      <a:r>
                        <a:rPr lang="en-GB" sz="700">
                          <a:solidFill>
                            <a:schemeClr val="dk1"/>
                          </a:solidFill>
                          <a:latin typeface="Sniglet"/>
                          <a:ea typeface="Sniglet"/>
                          <a:cs typeface="Sniglet"/>
                          <a:sym typeface="Sniglet"/>
                        </a:rPr>
                        <a:t>What is morally right or wrong</a:t>
                      </a:r>
                      <a:endParaRPr sz="700">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chemeClr val="lt2"/>
                    </a:solidFill>
                  </a:tcPr>
                </a:tc>
                <a:tc hMerge="1">
                  <a:txBody>
                    <a:bodyPr/>
                    <a:lstStyle/>
                    <a:p>
                      <a:endParaRPr lang="en-US"/>
                    </a:p>
                  </a:txBody>
                  <a:tcPr/>
                </a:tc>
                <a:extLst>
                  <a:ext uri="{0D108BD9-81ED-4DB2-BD59-A6C34878D82A}">
                    <a16:rowId xmlns:a16="http://schemas.microsoft.com/office/drawing/2014/main" val="10002"/>
                  </a:ext>
                </a:extLst>
              </a:tr>
              <a:tr h="808275">
                <a:tc gridSpan="2">
                  <a:txBody>
                    <a:bodyPr/>
                    <a:lstStyle/>
                    <a:p>
                      <a:pPr marL="0" lvl="0" indent="0" algn="ctr" rtl="0">
                        <a:lnSpc>
                          <a:spcPct val="115000"/>
                        </a:lnSpc>
                        <a:spcBef>
                          <a:spcPts val="1200"/>
                        </a:spcBef>
                        <a:spcAft>
                          <a:spcPts val="0"/>
                        </a:spcAft>
                        <a:buNone/>
                      </a:pPr>
                      <a:r>
                        <a:rPr lang="en-GB" sz="700">
                          <a:solidFill>
                            <a:srgbClr val="FF9900"/>
                          </a:solidFill>
                          <a:latin typeface="Sniglet"/>
                          <a:ea typeface="Sniglet"/>
                          <a:cs typeface="Sniglet"/>
                          <a:sym typeface="Sniglet"/>
                        </a:rPr>
                        <a:t>Climate change </a:t>
                      </a:r>
                      <a:endParaRPr sz="700">
                        <a:solidFill>
                          <a:srgbClr val="FF9900"/>
                        </a:solidFill>
                        <a:latin typeface="Sniglet"/>
                        <a:ea typeface="Sniglet"/>
                        <a:cs typeface="Sniglet"/>
                        <a:sym typeface="Sniglet"/>
                      </a:endParaRPr>
                    </a:p>
                    <a:p>
                      <a:pPr marL="0" lvl="0" indent="0" algn="ctr" rtl="0">
                        <a:lnSpc>
                          <a:spcPct val="115000"/>
                        </a:lnSpc>
                        <a:spcBef>
                          <a:spcPts val="1200"/>
                        </a:spcBef>
                        <a:spcAft>
                          <a:spcPts val="0"/>
                        </a:spcAft>
                        <a:buNone/>
                      </a:pPr>
                      <a:r>
                        <a:rPr lang="en-GB" sz="700">
                          <a:solidFill>
                            <a:schemeClr val="dk1"/>
                          </a:solidFill>
                          <a:latin typeface="Sniglet"/>
                          <a:ea typeface="Sniglet"/>
                          <a:cs typeface="Sniglet"/>
                          <a:sym typeface="Sniglet"/>
                        </a:rPr>
                        <a:t>The process when average temperatures rise or fall and patterns of weather change </a:t>
                      </a:r>
                      <a:endParaRPr sz="700">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chemeClr val="lt2"/>
                    </a:solidFill>
                  </a:tcPr>
                </a:tc>
                <a:tc hMerge="1">
                  <a:txBody>
                    <a:bodyPr/>
                    <a:lstStyle/>
                    <a:p>
                      <a:endParaRPr lang="en-US"/>
                    </a:p>
                  </a:txBody>
                  <a:tcPr/>
                </a:tc>
                <a:extLst>
                  <a:ext uri="{0D108BD9-81ED-4DB2-BD59-A6C34878D82A}">
                    <a16:rowId xmlns:a16="http://schemas.microsoft.com/office/drawing/2014/main" val="10003"/>
                  </a:ext>
                </a:extLst>
              </a:tr>
              <a:tr h="988775">
                <a:tc gridSpan="2">
                  <a:txBody>
                    <a:bodyPr/>
                    <a:lstStyle/>
                    <a:p>
                      <a:pPr marL="0" lvl="0" indent="0" algn="ctr" rtl="0">
                        <a:lnSpc>
                          <a:spcPct val="115000"/>
                        </a:lnSpc>
                        <a:spcBef>
                          <a:spcPts val="1200"/>
                        </a:spcBef>
                        <a:spcAft>
                          <a:spcPts val="0"/>
                        </a:spcAft>
                        <a:buNone/>
                      </a:pPr>
                      <a:r>
                        <a:rPr lang="en-GB" sz="700">
                          <a:solidFill>
                            <a:srgbClr val="FF9900"/>
                          </a:solidFill>
                          <a:latin typeface="Sniglet"/>
                          <a:ea typeface="Sniglet"/>
                          <a:cs typeface="Sniglet"/>
                          <a:sym typeface="Sniglet"/>
                        </a:rPr>
                        <a:t>Carbon footprint</a:t>
                      </a:r>
                      <a:endParaRPr sz="700">
                        <a:solidFill>
                          <a:srgbClr val="FF9900"/>
                        </a:solidFill>
                        <a:latin typeface="Sniglet"/>
                        <a:ea typeface="Sniglet"/>
                        <a:cs typeface="Sniglet"/>
                        <a:sym typeface="Sniglet"/>
                      </a:endParaRPr>
                    </a:p>
                    <a:p>
                      <a:pPr marL="0" lvl="0" indent="0" algn="l" rtl="0">
                        <a:spcBef>
                          <a:spcPts val="0"/>
                        </a:spcBef>
                        <a:spcAft>
                          <a:spcPts val="0"/>
                        </a:spcAft>
                        <a:buNone/>
                      </a:pPr>
                      <a:endParaRPr sz="700" i="1">
                        <a:solidFill>
                          <a:schemeClr val="dk1"/>
                        </a:solidFill>
                        <a:latin typeface="Calibri"/>
                        <a:ea typeface="Calibri"/>
                        <a:cs typeface="Calibri"/>
                        <a:sym typeface="Calibri"/>
                      </a:endParaRPr>
                    </a:p>
                    <a:p>
                      <a:pPr marL="0" lvl="0" indent="0" algn="ctr" rtl="0">
                        <a:spcBef>
                          <a:spcPts val="0"/>
                        </a:spcBef>
                        <a:spcAft>
                          <a:spcPts val="0"/>
                        </a:spcAft>
                        <a:buNone/>
                      </a:pPr>
                      <a:r>
                        <a:rPr lang="en-GB" sz="700">
                          <a:solidFill>
                            <a:schemeClr val="dk1"/>
                          </a:solidFill>
                          <a:latin typeface="Sniglet"/>
                          <a:ea typeface="Sniglet"/>
                          <a:cs typeface="Sniglet"/>
                          <a:sym typeface="Sniglet"/>
                        </a:rPr>
                        <a:t>The total amount of greenhouse gases emitted through business activities</a:t>
                      </a:r>
                      <a:endParaRPr sz="700">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chemeClr val="lt2"/>
                    </a:solidFill>
                  </a:tcPr>
                </a:tc>
                <a:tc hMerge="1">
                  <a:txBody>
                    <a:bodyPr/>
                    <a:lstStyle/>
                    <a:p>
                      <a:endParaRPr lang="en-US"/>
                    </a:p>
                  </a:txBody>
                  <a:tcPr/>
                </a:tc>
                <a:extLst>
                  <a:ext uri="{0D108BD9-81ED-4DB2-BD59-A6C34878D82A}">
                    <a16:rowId xmlns:a16="http://schemas.microsoft.com/office/drawing/2014/main" val="10004"/>
                  </a:ext>
                </a:extLst>
              </a:tr>
              <a:tr h="988775">
                <a:tc gridSpan="2">
                  <a:txBody>
                    <a:bodyPr/>
                    <a:lstStyle/>
                    <a:p>
                      <a:pPr marL="0" lvl="0" indent="0" algn="ctr" rtl="0">
                        <a:lnSpc>
                          <a:spcPct val="115000"/>
                        </a:lnSpc>
                        <a:spcBef>
                          <a:spcPts val="1200"/>
                        </a:spcBef>
                        <a:spcAft>
                          <a:spcPts val="0"/>
                        </a:spcAft>
                        <a:buNone/>
                      </a:pPr>
                      <a:r>
                        <a:rPr lang="en-GB" sz="700">
                          <a:solidFill>
                            <a:srgbClr val="FF9900"/>
                          </a:solidFill>
                          <a:latin typeface="Sniglet"/>
                          <a:ea typeface="Sniglet"/>
                          <a:cs typeface="Sniglet"/>
                          <a:sym typeface="Sniglet"/>
                        </a:rPr>
                        <a:t>Environmentally-friendly</a:t>
                      </a:r>
                      <a:endParaRPr sz="700">
                        <a:solidFill>
                          <a:srgbClr val="FF9900"/>
                        </a:solidFill>
                        <a:latin typeface="Sniglet"/>
                        <a:ea typeface="Sniglet"/>
                        <a:cs typeface="Sniglet"/>
                        <a:sym typeface="Sniglet"/>
                      </a:endParaRPr>
                    </a:p>
                    <a:p>
                      <a:pPr marL="0" lvl="0" indent="0" algn="ctr" rtl="0">
                        <a:lnSpc>
                          <a:spcPct val="115000"/>
                        </a:lnSpc>
                        <a:spcBef>
                          <a:spcPts val="1200"/>
                        </a:spcBef>
                        <a:spcAft>
                          <a:spcPts val="0"/>
                        </a:spcAft>
                        <a:buNone/>
                      </a:pPr>
                      <a:r>
                        <a:rPr lang="en-GB" sz="700">
                          <a:solidFill>
                            <a:schemeClr val="dk1"/>
                          </a:solidFill>
                          <a:latin typeface="Sniglet"/>
                          <a:ea typeface="Sniglet"/>
                          <a:cs typeface="Sniglet"/>
                          <a:sym typeface="Sniglet"/>
                        </a:rPr>
                        <a:t>Consumers and businesses that act to make production sustainable</a:t>
                      </a:r>
                      <a:endParaRPr sz="700">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chemeClr val="lt2"/>
                    </a:solidFill>
                  </a:tcPr>
                </a:tc>
                <a:tc hMerge="1">
                  <a:txBody>
                    <a:bodyPr/>
                    <a:lstStyle/>
                    <a:p>
                      <a:endParaRPr lang="en-US"/>
                    </a:p>
                  </a:txBody>
                  <a:tcPr/>
                </a:tc>
                <a:extLst>
                  <a:ext uri="{0D108BD9-81ED-4DB2-BD59-A6C34878D82A}">
                    <a16:rowId xmlns:a16="http://schemas.microsoft.com/office/drawing/2014/main" val="10005"/>
                  </a:ext>
                </a:extLst>
              </a:tr>
            </a:tbl>
          </a:graphicData>
        </a:graphic>
      </p:graphicFrame>
      <p:pic>
        <p:nvPicPr>
          <p:cNvPr id="235" name="Google Shape;235;p29"/>
          <p:cNvPicPr preferRelativeResize="0"/>
          <p:nvPr/>
        </p:nvPicPr>
        <p:blipFill>
          <a:blip r:embed="rId4">
            <a:alphaModFix/>
          </a:blip>
          <a:stretch>
            <a:fillRect/>
          </a:stretch>
        </p:blipFill>
        <p:spPr>
          <a:xfrm>
            <a:off x="2797186" y="404796"/>
            <a:ext cx="5034951" cy="1752005"/>
          </a:xfrm>
          <a:prstGeom prst="rect">
            <a:avLst/>
          </a:prstGeom>
          <a:noFill/>
          <a:ln>
            <a:noFill/>
          </a:ln>
        </p:spPr>
      </p:pic>
      <p:pic>
        <p:nvPicPr>
          <p:cNvPr id="236" name="Google Shape;236;p29"/>
          <p:cNvPicPr preferRelativeResize="0"/>
          <p:nvPr/>
        </p:nvPicPr>
        <p:blipFill>
          <a:blip r:embed="rId4">
            <a:alphaModFix/>
          </a:blip>
          <a:stretch>
            <a:fillRect/>
          </a:stretch>
        </p:blipFill>
        <p:spPr>
          <a:xfrm>
            <a:off x="106975" y="2243378"/>
            <a:ext cx="7771161" cy="1871203"/>
          </a:xfrm>
          <a:prstGeom prst="rect">
            <a:avLst/>
          </a:prstGeom>
          <a:noFill/>
          <a:ln>
            <a:noFill/>
          </a:ln>
        </p:spPr>
      </p:pic>
      <p:sp>
        <p:nvSpPr>
          <p:cNvPr id="237" name="Google Shape;237;p29"/>
          <p:cNvSpPr/>
          <p:nvPr/>
        </p:nvSpPr>
        <p:spPr>
          <a:xfrm>
            <a:off x="1397079" y="4243541"/>
            <a:ext cx="1397000" cy="901133"/>
          </a:xfrm>
          <a:prstGeom prst="rect">
            <a:avLst/>
          </a:prstGeom>
          <a:solidFill>
            <a:srgbClr val="F6B26B"/>
          </a:solidFill>
          <a:ln w="9525" cap="flat" cmpd="sng">
            <a:solidFill>
              <a:schemeClr val="dk2"/>
            </a:solidFill>
            <a:prstDash val="solid"/>
            <a:round/>
            <a:headEnd type="none" w="sm" len="sm"/>
            <a:tailEnd type="none" w="sm" len="sm"/>
          </a:ln>
        </p:spPr>
        <p:txBody>
          <a:bodyPr spcFirstLastPara="1" wrap="square" lIns="73700" tIns="73700" rIns="73700" bIns="73700" anchor="t" anchorCtr="0">
            <a:noAutofit/>
          </a:bodyPr>
          <a:lstStyle/>
          <a:p>
            <a:pPr marL="0" lvl="0" indent="0" algn="ctr" rtl="0">
              <a:spcBef>
                <a:spcPts val="0"/>
              </a:spcBef>
              <a:spcAft>
                <a:spcPts val="0"/>
              </a:spcAft>
              <a:buNone/>
            </a:pPr>
            <a:r>
              <a:rPr lang="en-GB" sz="800">
                <a:latin typeface="Sniglet"/>
                <a:ea typeface="Sniglet"/>
                <a:cs typeface="Sniglet"/>
                <a:sym typeface="Sniglet"/>
              </a:rPr>
              <a:t>Quizlet</a:t>
            </a:r>
            <a:endParaRPr sz="800">
              <a:latin typeface="Sniglet"/>
              <a:ea typeface="Sniglet"/>
              <a:cs typeface="Sniglet"/>
              <a:sym typeface="Sniglet"/>
            </a:endParaRPr>
          </a:p>
        </p:txBody>
      </p:sp>
      <p:sp>
        <p:nvSpPr>
          <p:cNvPr id="238" name="Google Shape;238;p29"/>
          <p:cNvSpPr/>
          <p:nvPr/>
        </p:nvSpPr>
        <p:spPr>
          <a:xfrm>
            <a:off x="2794158" y="4243541"/>
            <a:ext cx="1397000" cy="901133"/>
          </a:xfrm>
          <a:prstGeom prst="rect">
            <a:avLst/>
          </a:prstGeom>
          <a:solidFill>
            <a:srgbClr val="FFF2CC"/>
          </a:solidFill>
          <a:ln w="9525" cap="flat" cmpd="sng">
            <a:solidFill>
              <a:schemeClr val="dk2"/>
            </a:solidFill>
            <a:prstDash val="solid"/>
            <a:round/>
            <a:headEnd type="none" w="sm" len="sm"/>
            <a:tailEnd type="none" w="sm" len="sm"/>
          </a:ln>
        </p:spPr>
        <p:txBody>
          <a:bodyPr spcFirstLastPara="1" wrap="square" lIns="73700" tIns="73700" rIns="73700" bIns="73700" anchor="t" anchorCtr="0">
            <a:noAutofit/>
          </a:bodyPr>
          <a:lstStyle/>
          <a:p>
            <a:pPr marL="0" lvl="0" indent="0" algn="ctr" rtl="0">
              <a:spcBef>
                <a:spcPts val="0"/>
              </a:spcBef>
              <a:spcAft>
                <a:spcPts val="0"/>
              </a:spcAft>
              <a:buClr>
                <a:schemeClr val="dk1"/>
              </a:buClr>
              <a:buSzPts val="900"/>
              <a:buFont typeface="Arial"/>
              <a:buNone/>
            </a:pPr>
            <a:r>
              <a:rPr lang="en-GB" sz="800">
                <a:solidFill>
                  <a:schemeClr val="dk1"/>
                </a:solidFill>
                <a:latin typeface="Sniglet"/>
                <a:ea typeface="Sniglet"/>
                <a:cs typeface="Sniglet"/>
                <a:sym typeface="Sniglet"/>
              </a:rPr>
              <a:t>Exam Style  Question</a:t>
            </a:r>
            <a:endParaRPr sz="800">
              <a:solidFill>
                <a:schemeClr val="dk1"/>
              </a:solidFill>
              <a:latin typeface="Sniglet"/>
              <a:ea typeface="Sniglet"/>
              <a:cs typeface="Sniglet"/>
              <a:sym typeface="Sniglet"/>
            </a:endParaRPr>
          </a:p>
          <a:p>
            <a:pPr marL="0" lvl="0" indent="0" algn="l" rtl="0">
              <a:spcBef>
                <a:spcPts val="0"/>
              </a:spcBef>
              <a:spcAft>
                <a:spcPts val="0"/>
              </a:spcAft>
              <a:buNone/>
            </a:pPr>
            <a:endParaRPr sz="1100"/>
          </a:p>
        </p:txBody>
      </p:sp>
      <p:sp>
        <p:nvSpPr>
          <p:cNvPr id="239" name="Google Shape;239;p29"/>
          <p:cNvSpPr/>
          <p:nvPr/>
        </p:nvSpPr>
        <p:spPr>
          <a:xfrm>
            <a:off x="4191237" y="4243541"/>
            <a:ext cx="1397000" cy="901133"/>
          </a:xfrm>
          <a:prstGeom prst="rect">
            <a:avLst/>
          </a:prstGeom>
          <a:solidFill>
            <a:srgbClr val="F6B26B"/>
          </a:solidFill>
          <a:ln w="9525" cap="flat" cmpd="sng">
            <a:solidFill>
              <a:schemeClr val="dk2"/>
            </a:solidFill>
            <a:prstDash val="solid"/>
            <a:round/>
            <a:headEnd type="none" w="sm" len="sm"/>
            <a:tailEnd type="none" w="sm" len="sm"/>
          </a:ln>
        </p:spPr>
        <p:txBody>
          <a:bodyPr spcFirstLastPara="1" wrap="square" lIns="73700" tIns="73700" rIns="73700" bIns="73700" anchor="t" anchorCtr="0">
            <a:noAutofit/>
          </a:bodyPr>
          <a:lstStyle/>
          <a:p>
            <a:pPr marL="0" lvl="0" indent="0" algn="ctr" rtl="0">
              <a:spcBef>
                <a:spcPts val="0"/>
              </a:spcBef>
              <a:spcAft>
                <a:spcPts val="0"/>
              </a:spcAft>
              <a:buClr>
                <a:schemeClr val="dk1"/>
              </a:buClr>
              <a:buSzPts val="900"/>
              <a:buFont typeface="Arial"/>
              <a:buNone/>
            </a:pPr>
            <a:r>
              <a:rPr lang="en-GB" sz="800">
                <a:solidFill>
                  <a:schemeClr val="dk1"/>
                </a:solidFill>
                <a:latin typeface="Sniglet"/>
                <a:ea typeface="Sniglet"/>
                <a:cs typeface="Sniglet"/>
                <a:sym typeface="Sniglet"/>
              </a:rPr>
              <a:t>Video Links</a:t>
            </a:r>
            <a:endParaRPr sz="800">
              <a:solidFill>
                <a:schemeClr val="dk1"/>
              </a:solidFill>
              <a:latin typeface="Sniglet"/>
              <a:ea typeface="Sniglet"/>
              <a:cs typeface="Sniglet"/>
              <a:sym typeface="Sniglet"/>
            </a:endParaRPr>
          </a:p>
          <a:p>
            <a:pPr marL="0" lvl="0" indent="0" algn="l" rtl="0">
              <a:spcBef>
                <a:spcPts val="0"/>
              </a:spcBef>
              <a:spcAft>
                <a:spcPts val="0"/>
              </a:spcAft>
              <a:buNone/>
            </a:pPr>
            <a:endParaRPr sz="1100"/>
          </a:p>
        </p:txBody>
      </p:sp>
      <p:sp>
        <p:nvSpPr>
          <p:cNvPr id="240" name="Google Shape;240;p29"/>
          <p:cNvSpPr/>
          <p:nvPr/>
        </p:nvSpPr>
        <p:spPr>
          <a:xfrm>
            <a:off x="5588316" y="4243485"/>
            <a:ext cx="1397000" cy="901133"/>
          </a:xfrm>
          <a:prstGeom prst="rect">
            <a:avLst/>
          </a:prstGeom>
          <a:solidFill>
            <a:srgbClr val="FFF2CC"/>
          </a:solidFill>
          <a:ln w="9525" cap="flat" cmpd="sng">
            <a:solidFill>
              <a:schemeClr val="dk2"/>
            </a:solidFill>
            <a:prstDash val="solid"/>
            <a:round/>
            <a:headEnd type="none" w="sm" len="sm"/>
            <a:tailEnd type="none" w="sm" len="sm"/>
          </a:ln>
        </p:spPr>
        <p:txBody>
          <a:bodyPr spcFirstLastPara="1" wrap="square" lIns="73700" tIns="73700" rIns="73700" bIns="73700" anchor="t" anchorCtr="0">
            <a:noAutofit/>
          </a:bodyPr>
          <a:lstStyle/>
          <a:p>
            <a:pPr marL="0" lvl="0" indent="0" algn="ctr" rtl="0">
              <a:spcBef>
                <a:spcPts val="0"/>
              </a:spcBef>
              <a:spcAft>
                <a:spcPts val="0"/>
              </a:spcAft>
              <a:buClr>
                <a:schemeClr val="dk1"/>
              </a:buClr>
              <a:buSzPts val="900"/>
              <a:buFont typeface="Arial"/>
              <a:buNone/>
            </a:pPr>
            <a:r>
              <a:rPr lang="en-GB" sz="800">
                <a:solidFill>
                  <a:schemeClr val="dk1"/>
                </a:solidFill>
                <a:latin typeface="Sniglet"/>
                <a:ea typeface="Sniglet"/>
                <a:cs typeface="Sniglet"/>
                <a:sym typeface="Sniglet"/>
              </a:rPr>
              <a:t>Extended Reading</a:t>
            </a:r>
            <a:endParaRPr sz="800">
              <a:solidFill>
                <a:schemeClr val="dk1"/>
              </a:solidFill>
              <a:latin typeface="Sniglet"/>
              <a:ea typeface="Sniglet"/>
              <a:cs typeface="Sniglet"/>
              <a:sym typeface="Sniglet"/>
            </a:endParaRPr>
          </a:p>
          <a:p>
            <a:pPr marL="0" lvl="0" indent="0" algn="l" rtl="0">
              <a:spcBef>
                <a:spcPts val="0"/>
              </a:spcBef>
              <a:spcAft>
                <a:spcPts val="0"/>
              </a:spcAft>
              <a:buNone/>
            </a:pPr>
            <a:endParaRPr sz="1100"/>
          </a:p>
        </p:txBody>
      </p:sp>
      <p:sp>
        <p:nvSpPr>
          <p:cNvPr id="241" name="Google Shape;241;p29"/>
          <p:cNvSpPr/>
          <p:nvPr/>
        </p:nvSpPr>
        <p:spPr>
          <a:xfrm>
            <a:off x="93025" y="407050"/>
            <a:ext cx="2000442" cy="459649"/>
          </a:xfrm>
          <a:prstGeom prst="rect">
            <a:avLst/>
          </a:prstGeom>
          <a:solidFill>
            <a:srgbClr val="F79646"/>
          </a:solidFill>
          <a:ln w="9525" cap="flat" cmpd="sng">
            <a:solidFill>
              <a:schemeClr val="dk2"/>
            </a:solidFill>
            <a:prstDash val="solid"/>
            <a:round/>
            <a:headEnd type="none" w="sm" len="sm"/>
            <a:tailEnd type="none" w="sm" len="sm"/>
          </a:ln>
        </p:spPr>
        <p:txBody>
          <a:bodyPr spcFirstLastPara="1" wrap="square" lIns="73700" tIns="73700" rIns="73700" bIns="73700" anchor="ctr" anchorCtr="0">
            <a:noAutofit/>
          </a:bodyPr>
          <a:lstStyle/>
          <a:p>
            <a:pPr marL="0" lvl="0" indent="0" algn="ctr" rtl="0">
              <a:spcBef>
                <a:spcPts val="0"/>
              </a:spcBef>
              <a:spcAft>
                <a:spcPts val="0"/>
              </a:spcAft>
              <a:buNone/>
            </a:pPr>
            <a:r>
              <a:rPr lang="en-GB" sz="1000">
                <a:latin typeface="Sniglet"/>
                <a:ea typeface="Sniglet"/>
                <a:cs typeface="Sniglet"/>
                <a:sym typeface="Sniglet"/>
              </a:rPr>
              <a:t>What are ethical &amp; environmental considerations in business?</a:t>
            </a:r>
            <a:endParaRPr sz="1000">
              <a:latin typeface="Sniglet"/>
              <a:ea typeface="Sniglet"/>
              <a:cs typeface="Sniglet"/>
              <a:sym typeface="Sniglet"/>
            </a:endParaRPr>
          </a:p>
        </p:txBody>
      </p:sp>
      <p:sp>
        <p:nvSpPr>
          <p:cNvPr id="242" name="Google Shape;242;p29"/>
          <p:cNvSpPr/>
          <p:nvPr/>
        </p:nvSpPr>
        <p:spPr>
          <a:xfrm>
            <a:off x="2854677" y="405963"/>
            <a:ext cx="1642020" cy="270238"/>
          </a:xfrm>
          <a:prstGeom prst="rect">
            <a:avLst/>
          </a:prstGeom>
          <a:solidFill>
            <a:srgbClr val="F79646"/>
          </a:solidFill>
          <a:ln w="9525" cap="flat" cmpd="sng">
            <a:solidFill>
              <a:schemeClr val="dk2"/>
            </a:solidFill>
            <a:prstDash val="solid"/>
            <a:round/>
            <a:headEnd type="none" w="sm" len="sm"/>
            <a:tailEnd type="none" w="sm" len="sm"/>
          </a:ln>
        </p:spPr>
        <p:txBody>
          <a:bodyPr spcFirstLastPara="1" wrap="square" lIns="73700" tIns="73700" rIns="73700" bIns="73700" anchor="ctr" anchorCtr="0">
            <a:noAutofit/>
          </a:bodyPr>
          <a:lstStyle/>
          <a:p>
            <a:pPr marL="0" lvl="0" indent="0" algn="ctr" rtl="0">
              <a:spcBef>
                <a:spcPts val="0"/>
              </a:spcBef>
              <a:spcAft>
                <a:spcPts val="0"/>
              </a:spcAft>
              <a:buNone/>
            </a:pPr>
            <a:r>
              <a:rPr lang="en-GB" sz="1000">
                <a:latin typeface="Sniglet"/>
                <a:ea typeface="Sniglet"/>
                <a:cs typeface="Sniglet"/>
                <a:sym typeface="Sniglet"/>
              </a:rPr>
              <a:t>Ethics</a:t>
            </a:r>
            <a:endParaRPr sz="1000">
              <a:latin typeface="Sniglet"/>
              <a:ea typeface="Sniglet"/>
              <a:cs typeface="Sniglet"/>
              <a:sym typeface="Sniglet"/>
            </a:endParaRPr>
          </a:p>
        </p:txBody>
      </p:sp>
      <p:sp>
        <p:nvSpPr>
          <p:cNvPr id="243" name="Google Shape;243;p29"/>
          <p:cNvSpPr/>
          <p:nvPr/>
        </p:nvSpPr>
        <p:spPr>
          <a:xfrm>
            <a:off x="2891140" y="2318490"/>
            <a:ext cx="1376475" cy="270238"/>
          </a:xfrm>
          <a:prstGeom prst="rect">
            <a:avLst/>
          </a:prstGeom>
          <a:solidFill>
            <a:srgbClr val="F79646"/>
          </a:solidFill>
          <a:ln w="9525" cap="flat" cmpd="sng">
            <a:solidFill>
              <a:schemeClr val="dk2"/>
            </a:solidFill>
            <a:prstDash val="solid"/>
            <a:round/>
            <a:headEnd type="none" w="sm" len="sm"/>
            <a:tailEnd type="none" w="sm" len="sm"/>
          </a:ln>
        </p:spPr>
        <p:txBody>
          <a:bodyPr spcFirstLastPara="1" wrap="square" lIns="73700" tIns="73700" rIns="73700" bIns="73700" anchor="ctr" anchorCtr="0">
            <a:noAutofit/>
          </a:bodyPr>
          <a:lstStyle/>
          <a:p>
            <a:pPr marL="0" lvl="0" indent="0" algn="ctr" rtl="0">
              <a:spcBef>
                <a:spcPts val="0"/>
              </a:spcBef>
              <a:spcAft>
                <a:spcPts val="0"/>
              </a:spcAft>
              <a:buNone/>
            </a:pPr>
            <a:r>
              <a:rPr lang="en-GB" sz="1000">
                <a:latin typeface="Sniglet"/>
                <a:ea typeface="Sniglet"/>
                <a:cs typeface="Sniglet"/>
                <a:sym typeface="Sniglet"/>
              </a:rPr>
              <a:t>Environment</a:t>
            </a:r>
            <a:endParaRPr sz="1000">
              <a:latin typeface="Sniglet"/>
              <a:ea typeface="Sniglet"/>
              <a:cs typeface="Sniglet"/>
              <a:sym typeface="Sniglet"/>
            </a:endParaRPr>
          </a:p>
        </p:txBody>
      </p:sp>
      <p:sp>
        <p:nvSpPr>
          <p:cNvPr id="244" name="Google Shape;244;p29"/>
          <p:cNvSpPr txBox="1"/>
          <p:nvPr/>
        </p:nvSpPr>
        <p:spPr>
          <a:xfrm>
            <a:off x="193176" y="866655"/>
            <a:ext cx="2241101" cy="1153409"/>
          </a:xfrm>
          <a:prstGeom prst="rect">
            <a:avLst/>
          </a:prstGeom>
          <a:noFill/>
          <a:ln>
            <a:noFill/>
          </a:ln>
        </p:spPr>
        <p:txBody>
          <a:bodyPr spcFirstLastPara="1" wrap="square" lIns="73700" tIns="73700" rIns="73700" bIns="73700" anchor="t" anchorCtr="0">
            <a:spAutoFit/>
          </a:bodyPr>
          <a:lstStyle/>
          <a:p>
            <a:pPr marL="0" lvl="0" indent="0" algn="l" rtl="0">
              <a:spcBef>
                <a:spcPts val="0"/>
              </a:spcBef>
              <a:spcAft>
                <a:spcPts val="0"/>
              </a:spcAft>
              <a:buNone/>
            </a:pPr>
            <a:r>
              <a:rPr lang="en-GB" sz="600">
                <a:solidFill>
                  <a:schemeClr val="dk1"/>
                </a:solidFill>
                <a:latin typeface="Sniglet"/>
                <a:ea typeface="Sniglet"/>
                <a:cs typeface="Sniglet"/>
                <a:sym typeface="Sniglet"/>
              </a:rPr>
              <a:t>Business ethics is about how businesses make decisions that affect people or the natural world (the environment)</a:t>
            </a:r>
            <a:endParaRPr sz="600">
              <a:solidFill>
                <a:schemeClr val="dk1"/>
              </a:solidFill>
              <a:latin typeface="Sniglet"/>
              <a:ea typeface="Sniglet"/>
              <a:cs typeface="Sniglet"/>
              <a:sym typeface="Sniglet"/>
            </a:endParaRPr>
          </a:p>
          <a:p>
            <a:pPr marL="0" lvl="0" indent="0" algn="l" rtl="0">
              <a:spcBef>
                <a:spcPts val="0"/>
              </a:spcBef>
              <a:spcAft>
                <a:spcPts val="0"/>
              </a:spcAft>
              <a:buNone/>
            </a:pPr>
            <a:endParaRPr sz="600">
              <a:solidFill>
                <a:schemeClr val="dk1"/>
              </a:solidFill>
              <a:latin typeface="Sniglet"/>
              <a:ea typeface="Sniglet"/>
              <a:cs typeface="Sniglet"/>
              <a:sym typeface="Sniglet"/>
            </a:endParaRPr>
          </a:p>
          <a:p>
            <a:pPr marL="0" lvl="0" indent="0" algn="l" rtl="0">
              <a:spcBef>
                <a:spcPts val="0"/>
              </a:spcBef>
              <a:spcAft>
                <a:spcPts val="0"/>
              </a:spcAft>
              <a:buNone/>
            </a:pPr>
            <a:r>
              <a:rPr lang="en-GB" sz="600">
                <a:solidFill>
                  <a:schemeClr val="dk1"/>
                </a:solidFill>
                <a:latin typeface="Sniglet"/>
                <a:ea typeface="Sniglet"/>
                <a:cs typeface="Sniglet"/>
                <a:sym typeface="Sniglet"/>
              </a:rPr>
              <a:t>Being ethical can cause business costs to rise and short term profits to fall</a:t>
            </a:r>
            <a:endParaRPr sz="600">
              <a:solidFill>
                <a:schemeClr val="dk1"/>
              </a:solidFill>
              <a:latin typeface="Sniglet"/>
              <a:ea typeface="Sniglet"/>
              <a:cs typeface="Sniglet"/>
              <a:sym typeface="Sniglet"/>
            </a:endParaRPr>
          </a:p>
          <a:p>
            <a:pPr marL="0" lvl="0" indent="0" algn="l" rtl="0">
              <a:spcBef>
                <a:spcPts val="0"/>
              </a:spcBef>
              <a:spcAft>
                <a:spcPts val="0"/>
              </a:spcAft>
              <a:buNone/>
            </a:pPr>
            <a:endParaRPr sz="600">
              <a:solidFill>
                <a:schemeClr val="dk1"/>
              </a:solidFill>
              <a:latin typeface="Sniglet"/>
              <a:ea typeface="Sniglet"/>
              <a:cs typeface="Sniglet"/>
              <a:sym typeface="Sniglet"/>
            </a:endParaRPr>
          </a:p>
          <a:p>
            <a:pPr marL="0" lvl="0" indent="0" algn="l" rtl="0">
              <a:spcBef>
                <a:spcPts val="0"/>
              </a:spcBef>
              <a:spcAft>
                <a:spcPts val="0"/>
              </a:spcAft>
              <a:buNone/>
            </a:pPr>
            <a:r>
              <a:rPr lang="en-GB" sz="600">
                <a:solidFill>
                  <a:schemeClr val="dk1"/>
                </a:solidFill>
                <a:latin typeface="Sniglet"/>
                <a:ea typeface="Sniglet"/>
                <a:cs typeface="Sniglet"/>
                <a:sym typeface="Sniglet"/>
              </a:rPr>
              <a:t>Choosing between being ethical  and maximising profit is  known as a </a:t>
            </a:r>
            <a:r>
              <a:rPr lang="en-GB" sz="600" i="1">
                <a:solidFill>
                  <a:schemeClr val="dk1"/>
                </a:solidFill>
                <a:latin typeface="Sniglet"/>
                <a:ea typeface="Sniglet"/>
                <a:cs typeface="Sniglet"/>
                <a:sym typeface="Sniglet"/>
              </a:rPr>
              <a:t>trade-off</a:t>
            </a:r>
            <a:r>
              <a:rPr lang="en-GB" sz="600">
                <a:solidFill>
                  <a:schemeClr val="dk1"/>
                </a:solidFill>
                <a:latin typeface="Sniglet"/>
                <a:ea typeface="Sniglet"/>
                <a:cs typeface="Sniglet"/>
                <a:sym typeface="Sniglet"/>
              </a:rPr>
              <a:t> .</a:t>
            </a:r>
            <a:endParaRPr sz="600">
              <a:solidFill>
                <a:schemeClr val="dk1"/>
              </a:solidFill>
              <a:latin typeface="Sniglet"/>
              <a:ea typeface="Sniglet"/>
              <a:cs typeface="Sniglet"/>
              <a:sym typeface="Sniglet"/>
            </a:endParaRPr>
          </a:p>
          <a:p>
            <a:pPr marL="0" lvl="0" indent="0" algn="l" rtl="0">
              <a:spcBef>
                <a:spcPts val="0"/>
              </a:spcBef>
              <a:spcAft>
                <a:spcPts val="0"/>
              </a:spcAft>
              <a:buNone/>
            </a:pPr>
            <a:endParaRPr sz="600">
              <a:solidFill>
                <a:schemeClr val="dk1"/>
              </a:solidFill>
              <a:latin typeface="Sniglet"/>
              <a:ea typeface="Sniglet"/>
              <a:cs typeface="Sniglet"/>
              <a:sym typeface="Sniglet"/>
            </a:endParaRPr>
          </a:p>
          <a:p>
            <a:pPr marL="0" lvl="0" indent="0" algn="l" rtl="0">
              <a:spcBef>
                <a:spcPts val="0"/>
              </a:spcBef>
              <a:spcAft>
                <a:spcPts val="0"/>
              </a:spcAft>
              <a:buNone/>
            </a:pPr>
            <a:r>
              <a:rPr lang="en-GB" sz="600">
                <a:solidFill>
                  <a:schemeClr val="dk1"/>
                </a:solidFill>
                <a:latin typeface="Sniglet"/>
                <a:ea typeface="Sniglet"/>
                <a:cs typeface="Sniglet"/>
                <a:sym typeface="Sniglet"/>
              </a:rPr>
              <a:t>Ethical considerations are increasingly important to customers </a:t>
            </a:r>
            <a:endParaRPr sz="600">
              <a:solidFill>
                <a:schemeClr val="dk1"/>
              </a:solidFill>
              <a:latin typeface="Sniglet"/>
              <a:ea typeface="Sniglet"/>
              <a:cs typeface="Sniglet"/>
              <a:sym typeface="Sniglet"/>
            </a:endParaRPr>
          </a:p>
          <a:p>
            <a:pPr marL="0" lvl="0" indent="0" algn="l" rtl="0">
              <a:spcBef>
                <a:spcPts val="0"/>
              </a:spcBef>
              <a:spcAft>
                <a:spcPts val="0"/>
              </a:spcAft>
              <a:buNone/>
            </a:pPr>
            <a:endParaRPr sz="600">
              <a:solidFill>
                <a:schemeClr val="dk1"/>
              </a:solidFill>
              <a:latin typeface="Sniglet"/>
              <a:ea typeface="Sniglet"/>
              <a:cs typeface="Sniglet"/>
              <a:sym typeface="Sniglet"/>
            </a:endParaRPr>
          </a:p>
          <a:p>
            <a:pPr marL="0" lvl="0" indent="0" algn="l" rtl="0">
              <a:spcBef>
                <a:spcPts val="0"/>
              </a:spcBef>
              <a:spcAft>
                <a:spcPts val="0"/>
              </a:spcAft>
              <a:buNone/>
            </a:pPr>
            <a:r>
              <a:rPr lang="en-GB" sz="600">
                <a:solidFill>
                  <a:schemeClr val="dk1"/>
                </a:solidFill>
                <a:latin typeface="Sniglet"/>
                <a:ea typeface="Sniglet"/>
                <a:cs typeface="Sniglet"/>
                <a:sym typeface="Sniglet"/>
              </a:rPr>
              <a:t>Getting ethics right can lead to increased revenues and lower costs in the long term. </a:t>
            </a:r>
            <a:endParaRPr sz="600">
              <a:solidFill>
                <a:schemeClr val="dk1"/>
              </a:solidFill>
              <a:latin typeface="Sniglet"/>
              <a:ea typeface="Sniglet"/>
              <a:cs typeface="Sniglet"/>
              <a:sym typeface="Sniglet"/>
            </a:endParaRPr>
          </a:p>
        </p:txBody>
      </p:sp>
      <p:sp>
        <p:nvSpPr>
          <p:cNvPr id="245" name="Google Shape;245;p29"/>
          <p:cNvSpPr txBox="1"/>
          <p:nvPr/>
        </p:nvSpPr>
        <p:spPr>
          <a:xfrm>
            <a:off x="4627173" y="529267"/>
            <a:ext cx="2728063" cy="336573"/>
          </a:xfrm>
          <a:prstGeom prst="rect">
            <a:avLst/>
          </a:prstGeom>
          <a:noFill/>
          <a:ln>
            <a:noFill/>
          </a:ln>
        </p:spPr>
        <p:txBody>
          <a:bodyPr spcFirstLastPara="1" wrap="square" lIns="73700" tIns="73700" rIns="73700" bIns="73700" anchor="t" anchorCtr="0">
            <a:spAutoFit/>
          </a:bodyPr>
          <a:lstStyle/>
          <a:p>
            <a:pPr marL="228600" lvl="0" indent="-139700" algn="l" rtl="0">
              <a:spcBef>
                <a:spcPts val="0"/>
              </a:spcBef>
              <a:spcAft>
                <a:spcPts val="0"/>
              </a:spcAft>
              <a:buSzPts val="800"/>
              <a:buFont typeface="Sniglet"/>
              <a:buChar char="➔"/>
            </a:pPr>
            <a:r>
              <a:rPr lang="en-GB" sz="800">
                <a:latin typeface="Sniglet"/>
                <a:ea typeface="Sniglet"/>
                <a:cs typeface="Sniglet"/>
                <a:sym typeface="Sniglet"/>
              </a:rPr>
              <a:t>A business operating ethically aims to consider the following: </a:t>
            </a:r>
            <a:endParaRPr sz="800">
              <a:latin typeface="Sniglet"/>
              <a:ea typeface="Sniglet"/>
              <a:cs typeface="Sniglet"/>
              <a:sym typeface="Sniglet"/>
            </a:endParaRPr>
          </a:p>
        </p:txBody>
      </p:sp>
      <p:sp>
        <p:nvSpPr>
          <p:cNvPr id="246" name="Google Shape;246;p29"/>
          <p:cNvSpPr/>
          <p:nvPr/>
        </p:nvSpPr>
        <p:spPr>
          <a:xfrm>
            <a:off x="2989961" y="937080"/>
            <a:ext cx="865909" cy="1045437"/>
          </a:xfrm>
          <a:prstGeom prst="roundRect">
            <a:avLst>
              <a:gd name="adj" fmla="val 16667"/>
            </a:avLst>
          </a:prstGeom>
          <a:solidFill>
            <a:srgbClr val="E8ECF4"/>
          </a:solidFill>
          <a:ln w="9525" cap="flat" cmpd="sng">
            <a:solidFill>
              <a:schemeClr val="dk2"/>
            </a:solidFill>
            <a:prstDash val="solid"/>
            <a:round/>
            <a:headEnd type="none" w="sm" len="sm"/>
            <a:tailEnd type="none" w="sm" len="sm"/>
          </a:ln>
        </p:spPr>
        <p:txBody>
          <a:bodyPr spcFirstLastPara="1" wrap="square" lIns="0" tIns="73700" rIns="73700" bIns="73700" anchor="t" anchorCtr="0">
            <a:noAutofit/>
          </a:bodyPr>
          <a:lstStyle/>
          <a:p>
            <a:pPr marL="0" lvl="0" indent="0" algn="ctr" rtl="0">
              <a:spcBef>
                <a:spcPts val="0"/>
              </a:spcBef>
              <a:spcAft>
                <a:spcPts val="0"/>
              </a:spcAft>
              <a:buNone/>
            </a:pPr>
            <a:r>
              <a:rPr lang="en-GB" sz="700">
                <a:solidFill>
                  <a:srgbClr val="FF9900"/>
                </a:solidFill>
                <a:latin typeface="Sniglet"/>
                <a:ea typeface="Sniglet"/>
                <a:cs typeface="Sniglet"/>
                <a:sym typeface="Sniglet"/>
              </a:rPr>
              <a:t>Workers</a:t>
            </a:r>
            <a:endParaRPr sz="700">
              <a:solidFill>
                <a:srgbClr val="FF9900"/>
              </a:solidFill>
              <a:latin typeface="Sniglet"/>
              <a:ea typeface="Sniglet"/>
              <a:cs typeface="Sniglet"/>
              <a:sym typeface="Sniglet"/>
            </a:endParaRPr>
          </a:p>
          <a:p>
            <a:pPr marL="0" lvl="0" indent="0" algn="ctr" rtl="0">
              <a:spcBef>
                <a:spcPts val="0"/>
              </a:spcBef>
              <a:spcAft>
                <a:spcPts val="0"/>
              </a:spcAft>
              <a:buNone/>
            </a:pPr>
            <a:endParaRPr sz="600">
              <a:solidFill>
                <a:schemeClr val="dk1"/>
              </a:solidFill>
              <a:latin typeface="Sniglet"/>
              <a:ea typeface="Sniglet"/>
              <a:cs typeface="Sniglet"/>
              <a:sym typeface="Sniglet"/>
            </a:endParaRPr>
          </a:p>
          <a:p>
            <a:pPr marL="0" lvl="0" indent="0" algn="ctr" rtl="0">
              <a:spcBef>
                <a:spcPts val="0"/>
              </a:spcBef>
              <a:spcAft>
                <a:spcPts val="0"/>
              </a:spcAft>
              <a:buNone/>
            </a:pPr>
            <a:r>
              <a:rPr lang="en-GB" sz="600">
                <a:solidFill>
                  <a:schemeClr val="dk1"/>
                </a:solidFill>
                <a:latin typeface="Sniglet"/>
                <a:ea typeface="Sniglet"/>
                <a:cs typeface="Sniglet"/>
                <a:sym typeface="Sniglet"/>
              </a:rPr>
              <a:t>Paying employees fair wages and treating them well. This will increase employee retention</a:t>
            </a:r>
            <a:endParaRPr sz="600">
              <a:solidFill>
                <a:schemeClr val="dk1"/>
              </a:solidFill>
              <a:latin typeface="Sniglet"/>
              <a:ea typeface="Sniglet"/>
              <a:cs typeface="Sniglet"/>
              <a:sym typeface="Sniglet"/>
            </a:endParaRPr>
          </a:p>
        </p:txBody>
      </p:sp>
      <p:sp>
        <p:nvSpPr>
          <p:cNvPr id="247" name="Google Shape;247;p29"/>
          <p:cNvSpPr/>
          <p:nvPr/>
        </p:nvSpPr>
        <p:spPr>
          <a:xfrm>
            <a:off x="0" y="4243473"/>
            <a:ext cx="1397000" cy="901133"/>
          </a:xfrm>
          <a:prstGeom prst="rect">
            <a:avLst/>
          </a:prstGeom>
          <a:solidFill>
            <a:srgbClr val="FFF2CC"/>
          </a:solidFill>
          <a:ln w="9525" cap="flat" cmpd="sng">
            <a:solidFill>
              <a:schemeClr val="dk2"/>
            </a:solidFill>
            <a:prstDash val="solid"/>
            <a:round/>
            <a:headEnd type="none" w="sm" len="sm"/>
            <a:tailEnd type="none" w="sm" len="sm"/>
          </a:ln>
        </p:spPr>
        <p:txBody>
          <a:bodyPr spcFirstLastPara="1" wrap="square" lIns="73700" tIns="73700" rIns="73700" bIns="73700" anchor="t" anchorCtr="0">
            <a:noAutofit/>
          </a:bodyPr>
          <a:lstStyle/>
          <a:p>
            <a:pPr marL="0" lvl="0" indent="0" algn="ctr" rtl="0">
              <a:spcBef>
                <a:spcPts val="0"/>
              </a:spcBef>
              <a:spcAft>
                <a:spcPts val="0"/>
              </a:spcAft>
              <a:buNone/>
            </a:pPr>
            <a:r>
              <a:rPr lang="en-GB" sz="800">
                <a:latin typeface="Sniglet"/>
                <a:ea typeface="Sniglet"/>
                <a:cs typeface="Sniglet"/>
                <a:sym typeface="Sniglet"/>
              </a:rPr>
              <a:t>Quizizz - test yourself!</a:t>
            </a:r>
            <a:endParaRPr sz="800">
              <a:latin typeface="Sniglet"/>
              <a:ea typeface="Sniglet"/>
              <a:cs typeface="Sniglet"/>
              <a:sym typeface="Sniglet"/>
            </a:endParaRPr>
          </a:p>
        </p:txBody>
      </p:sp>
      <p:sp>
        <p:nvSpPr>
          <p:cNvPr id="248" name="Google Shape;248;p29"/>
          <p:cNvSpPr/>
          <p:nvPr/>
        </p:nvSpPr>
        <p:spPr>
          <a:xfrm>
            <a:off x="309575" y="2967375"/>
            <a:ext cx="1376475" cy="1010943"/>
          </a:xfrm>
          <a:prstGeom prst="roundRect">
            <a:avLst>
              <a:gd name="adj" fmla="val 16667"/>
            </a:avLst>
          </a:prstGeom>
          <a:solidFill>
            <a:srgbClr val="E8ECF4"/>
          </a:solidFill>
          <a:ln w="9525" cap="flat" cmpd="sng">
            <a:solidFill>
              <a:schemeClr val="dk2"/>
            </a:solidFill>
            <a:prstDash val="solid"/>
            <a:round/>
            <a:headEnd type="none" w="sm" len="sm"/>
            <a:tailEnd type="none" w="sm" len="sm"/>
          </a:ln>
        </p:spPr>
        <p:txBody>
          <a:bodyPr spcFirstLastPara="1" wrap="square" lIns="73700" tIns="73700" rIns="73700" bIns="73700" anchor="ctr" anchorCtr="0">
            <a:noAutofit/>
          </a:bodyPr>
          <a:lstStyle/>
          <a:p>
            <a:pPr marL="0" lvl="0" indent="0" algn="ctr" rtl="0">
              <a:spcBef>
                <a:spcPts val="0"/>
              </a:spcBef>
              <a:spcAft>
                <a:spcPts val="0"/>
              </a:spcAft>
              <a:buNone/>
            </a:pPr>
            <a:r>
              <a:rPr lang="en-GB" sz="900">
                <a:solidFill>
                  <a:srgbClr val="FF9900"/>
                </a:solidFill>
                <a:latin typeface="Sniglet"/>
                <a:ea typeface="Sniglet"/>
                <a:cs typeface="Sniglet"/>
                <a:sym typeface="Sniglet"/>
              </a:rPr>
              <a:t>Sustainability </a:t>
            </a:r>
            <a:endParaRPr sz="900">
              <a:solidFill>
                <a:srgbClr val="FF9900"/>
              </a:solidFill>
              <a:latin typeface="Sniglet"/>
              <a:ea typeface="Sniglet"/>
              <a:cs typeface="Sniglet"/>
              <a:sym typeface="Sniglet"/>
            </a:endParaRPr>
          </a:p>
          <a:p>
            <a:pPr marL="0" lvl="0" indent="0" algn="ctr" rtl="0">
              <a:spcBef>
                <a:spcPts val="0"/>
              </a:spcBef>
              <a:spcAft>
                <a:spcPts val="0"/>
              </a:spcAft>
              <a:buNone/>
            </a:pPr>
            <a:r>
              <a:rPr lang="en-GB" sz="900">
                <a:solidFill>
                  <a:schemeClr val="dk1"/>
                </a:solidFill>
                <a:latin typeface="Sniglet"/>
                <a:ea typeface="Sniglet"/>
                <a:cs typeface="Sniglet"/>
                <a:sym typeface="Sniglet"/>
              </a:rPr>
              <a:t>Can the resources they use be replaced? Use less fossil fuels and replace natural resources</a:t>
            </a:r>
            <a:endParaRPr sz="900">
              <a:solidFill>
                <a:schemeClr val="dk1"/>
              </a:solidFill>
              <a:latin typeface="Sniglet"/>
              <a:ea typeface="Sniglet"/>
              <a:cs typeface="Sniglet"/>
              <a:sym typeface="Sniglet"/>
            </a:endParaRPr>
          </a:p>
          <a:p>
            <a:pPr marL="0" lvl="0" indent="0" algn="ctr" rtl="0">
              <a:spcBef>
                <a:spcPts val="0"/>
              </a:spcBef>
              <a:spcAft>
                <a:spcPts val="0"/>
              </a:spcAft>
              <a:buNone/>
            </a:pPr>
            <a:endParaRPr sz="700">
              <a:solidFill>
                <a:schemeClr val="dk1"/>
              </a:solidFill>
              <a:latin typeface="Sniglet"/>
              <a:ea typeface="Sniglet"/>
              <a:cs typeface="Sniglet"/>
              <a:sym typeface="Sniglet"/>
            </a:endParaRPr>
          </a:p>
          <a:p>
            <a:pPr marL="0" lvl="0" indent="0" algn="ctr" rtl="0">
              <a:spcBef>
                <a:spcPts val="0"/>
              </a:spcBef>
              <a:spcAft>
                <a:spcPts val="0"/>
              </a:spcAft>
              <a:buNone/>
            </a:pPr>
            <a:endParaRPr sz="700">
              <a:solidFill>
                <a:schemeClr val="dk1"/>
              </a:solidFill>
              <a:latin typeface="Sniglet"/>
              <a:ea typeface="Sniglet"/>
              <a:cs typeface="Sniglet"/>
              <a:sym typeface="Sniglet"/>
            </a:endParaRPr>
          </a:p>
        </p:txBody>
      </p:sp>
      <p:pic>
        <p:nvPicPr>
          <p:cNvPr id="249" name="Google Shape;249;p29"/>
          <p:cNvPicPr preferRelativeResize="0"/>
          <p:nvPr/>
        </p:nvPicPr>
        <p:blipFill>
          <a:blip r:embed="rId5">
            <a:alphaModFix/>
          </a:blip>
          <a:stretch>
            <a:fillRect/>
          </a:stretch>
        </p:blipFill>
        <p:spPr>
          <a:xfrm>
            <a:off x="2255315" y="437721"/>
            <a:ext cx="309441" cy="309423"/>
          </a:xfrm>
          <a:prstGeom prst="rect">
            <a:avLst/>
          </a:prstGeom>
          <a:noFill/>
          <a:ln>
            <a:noFill/>
          </a:ln>
        </p:spPr>
      </p:pic>
      <p:sp>
        <p:nvSpPr>
          <p:cNvPr id="250" name="Google Shape;250;p29"/>
          <p:cNvSpPr/>
          <p:nvPr/>
        </p:nvSpPr>
        <p:spPr>
          <a:xfrm>
            <a:off x="3948903" y="937082"/>
            <a:ext cx="865909" cy="1045437"/>
          </a:xfrm>
          <a:prstGeom prst="roundRect">
            <a:avLst>
              <a:gd name="adj" fmla="val 16667"/>
            </a:avLst>
          </a:prstGeom>
          <a:solidFill>
            <a:srgbClr val="E8ECF4"/>
          </a:solidFill>
          <a:ln w="9525" cap="flat" cmpd="sng">
            <a:solidFill>
              <a:schemeClr val="dk2"/>
            </a:solidFill>
            <a:prstDash val="solid"/>
            <a:round/>
            <a:headEnd type="none" w="sm" len="sm"/>
            <a:tailEnd type="none" w="sm" len="sm"/>
          </a:ln>
        </p:spPr>
        <p:txBody>
          <a:bodyPr spcFirstLastPara="1" wrap="square" lIns="0" tIns="73700" rIns="73700" bIns="73700" anchor="t" anchorCtr="0">
            <a:noAutofit/>
          </a:bodyPr>
          <a:lstStyle/>
          <a:p>
            <a:pPr marL="0" lvl="0" indent="0" algn="ctr" rtl="0">
              <a:spcBef>
                <a:spcPts val="0"/>
              </a:spcBef>
              <a:spcAft>
                <a:spcPts val="0"/>
              </a:spcAft>
              <a:buNone/>
            </a:pPr>
            <a:r>
              <a:rPr lang="en-GB" sz="700">
                <a:solidFill>
                  <a:srgbClr val="FF9900"/>
                </a:solidFill>
                <a:latin typeface="Sniglet"/>
                <a:ea typeface="Sniglet"/>
                <a:cs typeface="Sniglet"/>
                <a:sym typeface="Sniglet"/>
              </a:rPr>
              <a:t>Customers</a:t>
            </a:r>
            <a:endParaRPr sz="700">
              <a:solidFill>
                <a:srgbClr val="FF9900"/>
              </a:solidFill>
              <a:latin typeface="Sniglet"/>
              <a:ea typeface="Sniglet"/>
              <a:cs typeface="Sniglet"/>
              <a:sym typeface="Sniglet"/>
            </a:endParaRPr>
          </a:p>
          <a:p>
            <a:pPr marL="0" lvl="0" indent="0" algn="ctr" rtl="0">
              <a:spcBef>
                <a:spcPts val="0"/>
              </a:spcBef>
              <a:spcAft>
                <a:spcPts val="0"/>
              </a:spcAft>
              <a:buNone/>
            </a:pPr>
            <a:endParaRPr sz="500">
              <a:solidFill>
                <a:schemeClr val="dk1"/>
              </a:solidFill>
              <a:latin typeface="Sniglet"/>
              <a:ea typeface="Sniglet"/>
              <a:cs typeface="Sniglet"/>
              <a:sym typeface="Sniglet"/>
            </a:endParaRPr>
          </a:p>
          <a:p>
            <a:pPr marL="0" lvl="0" indent="0" algn="ctr" rtl="0">
              <a:spcBef>
                <a:spcPts val="0"/>
              </a:spcBef>
              <a:spcAft>
                <a:spcPts val="0"/>
              </a:spcAft>
              <a:buNone/>
            </a:pPr>
            <a:r>
              <a:rPr lang="en-GB" sz="600">
                <a:solidFill>
                  <a:schemeClr val="dk1"/>
                </a:solidFill>
                <a:latin typeface="Sniglet"/>
                <a:ea typeface="Sniglet"/>
                <a:cs typeface="Sniglet"/>
                <a:sym typeface="Sniglet"/>
              </a:rPr>
              <a:t>Not rip off customers by charging too much or knowingly selling inadequate products.</a:t>
            </a:r>
            <a:endParaRPr sz="600">
              <a:solidFill>
                <a:schemeClr val="dk1"/>
              </a:solidFill>
              <a:latin typeface="Sniglet"/>
              <a:ea typeface="Sniglet"/>
              <a:cs typeface="Sniglet"/>
              <a:sym typeface="Sniglet"/>
            </a:endParaRPr>
          </a:p>
          <a:p>
            <a:pPr marL="0" lvl="0" indent="0" algn="ctr" rtl="0">
              <a:spcBef>
                <a:spcPts val="0"/>
              </a:spcBef>
              <a:spcAft>
                <a:spcPts val="0"/>
              </a:spcAft>
              <a:buNone/>
            </a:pPr>
            <a:endParaRPr sz="700">
              <a:solidFill>
                <a:srgbClr val="FF9900"/>
              </a:solidFill>
              <a:latin typeface="Sniglet"/>
              <a:ea typeface="Sniglet"/>
              <a:cs typeface="Sniglet"/>
              <a:sym typeface="Sniglet"/>
            </a:endParaRPr>
          </a:p>
        </p:txBody>
      </p:sp>
      <p:sp>
        <p:nvSpPr>
          <p:cNvPr id="251" name="Google Shape;251;p29"/>
          <p:cNvSpPr/>
          <p:nvPr/>
        </p:nvSpPr>
        <p:spPr>
          <a:xfrm>
            <a:off x="6853353" y="937080"/>
            <a:ext cx="865909" cy="1045437"/>
          </a:xfrm>
          <a:prstGeom prst="roundRect">
            <a:avLst>
              <a:gd name="adj" fmla="val 16667"/>
            </a:avLst>
          </a:prstGeom>
          <a:solidFill>
            <a:srgbClr val="E8ECF4"/>
          </a:solidFill>
          <a:ln w="9525" cap="flat" cmpd="sng">
            <a:solidFill>
              <a:schemeClr val="dk2"/>
            </a:solidFill>
            <a:prstDash val="solid"/>
            <a:round/>
            <a:headEnd type="none" w="sm" len="sm"/>
            <a:tailEnd type="none" w="sm" len="sm"/>
          </a:ln>
        </p:spPr>
        <p:txBody>
          <a:bodyPr spcFirstLastPara="1" wrap="square" lIns="0" tIns="73700" rIns="73700" bIns="73700" anchor="t" anchorCtr="0">
            <a:noAutofit/>
          </a:bodyPr>
          <a:lstStyle/>
          <a:p>
            <a:pPr marL="0" lvl="0" indent="0" algn="ctr" rtl="0">
              <a:spcBef>
                <a:spcPts val="0"/>
              </a:spcBef>
              <a:spcAft>
                <a:spcPts val="0"/>
              </a:spcAft>
              <a:buNone/>
            </a:pPr>
            <a:r>
              <a:rPr lang="en-GB" sz="700">
                <a:solidFill>
                  <a:srgbClr val="FF9900"/>
                </a:solidFill>
                <a:latin typeface="Sniglet"/>
                <a:ea typeface="Sniglet"/>
                <a:cs typeface="Sniglet"/>
                <a:sym typeface="Sniglet"/>
              </a:rPr>
              <a:t>Ethical Marketing </a:t>
            </a:r>
            <a:endParaRPr sz="700">
              <a:solidFill>
                <a:srgbClr val="FF9900"/>
              </a:solidFill>
              <a:latin typeface="Sniglet"/>
              <a:ea typeface="Sniglet"/>
              <a:cs typeface="Sniglet"/>
              <a:sym typeface="Sniglet"/>
            </a:endParaRPr>
          </a:p>
          <a:p>
            <a:pPr marL="0" lvl="0" indent="0" algn="ctr" rtl="0">
              <a:spcBef>
                <a:spcPts val="0"/>
              </a:spcBef>
              <a:spcAft>
                <a:spcPts val="0"/>
              </a:spcAft>
              <a:buNone/>
            </a:pPr>
            <a:endParaRPr sz="600">
              <a:solidFill>
                <a:schemeClr val="dk1"/>
              </a:solidFill>
              <a:latin typeface="Sniglet"/>
              <a:ea typeface="Sniglet"/>
              <a:cs typeface="Sniglet"/>
              <a:sym typeface="Sniglet"/>
            </a:endParaRPr>
          </a:p>
          <a:p>
            <a:pPr marL="0" lvl="0" indent="0" algn="ctr" rtl="0">
              <a:spcBef>
                <a:spcPts val="0"/>
              </a:spcBef>
              <a:spcAft>
                <a:spcPts val="0"/>
              </a:spcAft>
              <a:buNone/>
            </a:pPr>
            <a:r>
              <a:rPr lang="en-GB" sz="600">
                <a:solidFill>
                  <a:schemeClr val="dk1"/>
                </a:solidFill>
                <a:latin typeface="Sniglet"/>
                <a:ea typeface="Sniglet"/>
                <a:cs typeface="Sniglet"/>
                <a:sym typeface="Sniglet"/>
              </a:rPr>
              <a:t>Using honest and responsible marketing methods. </a:t>
            </a:r>
            <a:endParaRPr sz="600">
              <a:solidFill>
                <a:schemeClr val="dk1"/>
              </a:solidFill>
              <a:latin typeface="Sniglet"/>
              <a:ea typeface="Sniglet"/>
              <a:cs typeface="Sniglet"/>
              <a:sym typeface="Sniglet"/>
            </a:endParaRPr>
          </a:p>
          <a:p>
            <a:pPr marL="0" lvl="0" indent="0" algn="ctr" rtl="0">
              <a:spcBef>
                <a:spcPts val="0"/>
              </a:spcBef>
              <a:spcAft>
                <a:spcPts val="0"/>
              </a:spcAft>
              <a:buNone/>
            </a:pPr>
            <a:endParaRPr sz="600">
              <a:solidFill>
                <a:schemeClr val="dk1"/>
              </a:solidFill>
              <a:latin typeface="Sniglet"/>
              <a:ea typeface="Sniglet"/>
              <a:cs typeface="Sniglet"/>
              <a:sym typeface="Sniglet"/>
            </a:endParaRPr>
          </a:p>
        </p:txBody>
      </p:sp>
      <p:sp>
        <p:nvSpPr>
          <p:cNvPr id="252" name="Google Shape;252;p29"/>
          <p:cNvSpPr/>
          <p:nvPr/>
        </p:nvSpPr>
        <p:spPr>
          <a:xfrm>
            <a:off x="5897973" y="938011"/>
            <a:ext cx="865909" cy="1045437"/>
          </a:xfrm>
          <a:prstGeom prst="roundRect">
            <a:avLst>
              <a:gd name="adj" fmla="val 16667"/>
            </a:avLst>
          </a:prstGeom>
          <a:solidFill>
            <a:srgbClr val="E8ECF4"/>
          </a:solidFill>
          <a:ln w="9525" cap="flat" cmpd="sng">
            <a:solidFill>
              <a:schemeClr val="dk2"/>
            </a:solidFill>
            <a:prstDash val="solid"/>
            <a:round/>
            <a:headEnd type="none" w="sm" len="sm"/>
            <a:tailEnd type="none" w="sm" len="sm"/>
          </a:ln>
        </p:spPr>
        <p:txBody>
          <a:bodyPr spcFirstLastPara="1" wrap="square" lIns="0" tIns="73700" rIns="73700" bIns="73700" anchor="t" anchorCtr="0">
            <a:noAutofit/>
          </a:bodyPr>
          <a:lstStyle/>
          <a:p>
            <a:pPr marL="0" lvl="0" indent="0" algn="ctr" rtl="0">
              <a:spcBef>
                <a:spcPts val="0"/>
              </a:spcBef>
              <a:spcAft>
                <a:spcPts val="0"/>
              </a:spcAft>
              <a:buNone/>
            </a:pPr>
            <a:r>
              <a:rPr lang="en-GB" sz="700">
                <a:solidFill>
                  <a:srgbClr val="FF9900"/>
                </a:solidFill>
                <a:latin typeface="Sniglet"/>
                <a:ea typeface="Sniglet"/>
                <a:cs typeface="Sniglet"/>
                <a:sym typeface="Sniglet"/>
              </a:rPr>
              <a:t>Sourcing of materials</a:t>
            </a:r>
            <a:endParaRPr sz="700">
              <a:solidFill>
                <a:srgbClr val="FF9900"/>
              </a:solidFill>
              <a:latin typeface="Sniglet"/>
              <a:ea typeface="Sniglet"/>
              <a:cs typeface="Sniglet"/>
              <a:sym typeface="Sniglet"/>
            </a:endParaRPr>
          </a:p>
          <a:p>
            <a:pPr marL="0" lvl="0" indent="0" algn="ctr" rtl="0">
              <a:spcBef>
                <a:spcPts val="0"/>
              </a:spcBef>
              <a:spcAft>
                <a:spcPts val="0"/>
              </a:spcAft>
              <a:buNone/>
            </a:pPr>
            <a:endParaRPr sz="600">
              <a:solidFill>
                <a:schemeClr val="dk1"/>
              </a:solidFill>
              <a:latin typeface="Sniglet"/>
              <a:ea typeface="Sniglet"/>
              <a:cs typeface="Sniglet"/>
              <a:sym typeface="Sniglet"/>
            </a:endParaRPr>
          </a:p>
          <a:p>
            <a:pPr marL="0" lvl="0" indent="0" algn="ctr" rtl="0">
              <a:spcBef>
                <a:spcPts val="0"/>
              </a:spcBef>
              <a:spcAft>
                <a:spcPts val="0"/>
              </a:spcAft>
              <a:buNone/>
            </a:pPr>
            <a:r>
              <a:rPr lang="en-GB" sz="600">
                <a:solidFill>
                  <a:schemeClr val="dk1"/>
                </a:solidFill>
                <a:latin typeface="Sniglet"/>
                <a:ea typeface="Sniglet"/>
                <a:cs typeface="Sniglet"/>
                <a:sym typeface="Sniglet"/>
              </a:rPr>
              <a:t>Sourcing ethical suppliers eg: Fairtrade</a:t>
            </a:r>
            <a:endParaRPr sz="600">
              <a:solidFill>
                <a:schemeClr val="dk1"/>
              </a:solidFill>
              <a:latin typeface="Sniglet"/>
              <a:ea typeface="Sniglet"/>
              <a:cs typeface="Sniglet"/>
              <a:sym typeface="Sniglet"/>
            </a:endParaRPr>
          </a:p>
        </p:txBody>
      </p:sp>
      <p:sp>
        <p:nvSpPr>
          <p:cNvPr id="253" name="Google Shape;253;p29"/>
          <p:cNvSpPr/>
          <p:nvPr/>
        </p:nvSpPr>
        <p:spPr>
          <a:xfrm>
            <a:off x="4907845" y="937080"/>
            <a:ext cx="865909" cy="1045437"/>
          </a:xfrm>
          <a:prstGeom prst="roundRect">
            <a:avLst>
              <a:gd name="adj" fmla="val 16667"/>
            </a:avLst>
          </a:prstGeom>
          <a:solidFill>
            <a:srgbClr val="E8ECF4"/>
          </a:solidFill>
          <a:ln w="9525" cap="flat" cmpd="sng">
            <a:solidFill>
              <a:schemeClr val="dk2"/>
            </a:solidFill>
            <a:prstDash val="solid"/>
            <a:round/>
            <a:headEnd type="none" w="sm" len="sm"/>
            <a:tailEnd type="none" w="sm" len="sm"/>
          </a:ln>
        </p:spPr>
        <p:txBody>
          <a:bodyPr spcFirstLastPara="1" wrap="square" lIns="0" tIns="73700" rIns="73700" bIns="73700" anchor="t" anchorCtr="0">
            <a:noAutofit/>
          </a:bodyPr>
          <a:lstStyle/>
          <a:p>
            <a:pPr marL="0" lvl="0" indent="0" algn="ctr" rtl="0">
              <a:spcBef>
                <a:spcPts val="0"/>
              </a:spcBef>
              <a:spcAft>
                <a:spcPts val="0"/>
              </a:spcAft>
              <a:buNone/>
            </a:pPr>
            <a:r>
              <a:rPr lang="en-GB" sz="700">
                <a:solidFill>
                  <a:srgbClr val="FF9900"/>
                </a:solidFill>
                <a:latin typeface="Sniglet"/>
                <a:ea typeface="Sniglet"/>
                <a:cs typeface="Sniglet"/>
                <a:sym typeface="Sniglet"/>
              </a:rPr>
              <a:t>Suppliers</a:t>
            </a:r>
            <a:endParaRPr sz="700">
              <a:solidFill>
                <a:srgbClr val="FF9900"/>
              </a:solidFill>
              <a:latin typeface="Sniglet"/>
              <a:ea typeface="Sniglet"/>
              <a:cs typeface="Sniglet"/>
              <a:sym typeface="Sniglet"/>
            </a:endParaRPr>
          </a:p>
          <a:p>
            <a:pPr marL="0" lvl="0" indent="0" algn="ctr" rtl="0">
              <a:spcBef>
                <a:spcPts val="0"/>
              </a:spcBef>
              <a:spcAft>
                <a:spcPts val="0"/>
              </a:spcAft>
              <a:buNone/>
            </a:pPr>
            <a:endParaRPr sz="500">
              <a:solidFill>
                <a:schemeClr val="dk1"/>
              </a:solidFill>
              <a:latin typeface="Sniglet"/>
              <a:ea typeface="Sniglet"/>
              <a:cs typeface="Sniglet"/>
              <a:sym typeface="Sniglet"/>
            </a:endParaRPr>
          </a:p>
          <a:p>
            <a:pPr marL="0" lvl="0" indent="0" algn="ctr" rtl="0">
              <a:spcBef>
                <a:spcPts val="0"/>
              </a:spcBef>
              <a:spcAft>
                <a:spcPts val="0"/>
              </a:spcAft>
              <a:buNone/>
            </a:pPr>
            <a:r>
              <a:rPr lang="en-GB" sz="600">
                <a:solidFill>
                  <a:schemeClr val="dk1"/>
                </a:solidFill>
                <a:latin typeface="Sniglet"/>
                <a:ea typeface="Sniglet"/>
                <a:cs typeface="Sniglet"/>
                <a:sym typeface="Sniglet"/>
              </a:rPr>
              <a:t>Paying suppliers a fair amount on time. </a:t>
            </a:r>
            <a:endParaRPr sz="600">
              <a:solidFill>
                <a:schemeClr val="dk1"/>
              </a:solidFill>
              <a:latin typeface="Sniglet"/>
              <a:ea typeface="Sniglet"/>
              <a:cs typeface="Sniglet"/>
              <a:sym typeface="Sniglet"/>
            </a:endParaRPr>
          </a:p>
          <a:p>
            <a:pPr marL="0" lvl="0" indent="0" algn="ctr" rtl="0">
              <a:spcBef>
                <a:spcPts val="0"/>
              </a:spcBef>
              <a:spcAft>
                <a:spcPts val="0"/>
              </a:spcAft>
              <a:buNone/>
            </a:pPr>
            <a:r>
              <a:rPr lang="en-GB" sz="600">
                <a:solidFill>
                  <a:schemeClr val="dk1"/>
                </a:solidFill>
                <a:latin typeface="Sniglet"/>
                <a:ea typeface="Sniglet"/>
                <a:cs typeface="Sniglet"/>
                <a:sym typeface="Sniglet"/>
              </a:rPr>
              <a:t>Choosing a supplier who is also ethical</a:t>
            </a:r>
            <a:endParaRPr sz="600">
              <a:solidFill>
                <a:schemeClr val="dk1"/>
              </a:solidFill>
              <a:latin typeface="Sniglet"/>
              <a:ea typeface="Sniglet"/>
              <a:cs typeface="Sniglet"/>
              <a:sym typeface="Sniglet"/>
            </a:endParaRPr>
          </a:p>
          <a:p>
            <a:pPr marL="0" lvl="0" indent="0" algn="ctr" rtl="0">
              <a:spcBef>
                <a:spcPts val="0"/>
              </a:spcBef>
              <a:spcAft>
                <a:spcPts val="0"/>
              </a:spcAft>
              <a:buNone/>
            </a:pPr>
            <a:endParaRPr sz="600">
              <a:solidFill>
                <a:schemeClr val="dk1"/>
              </a:solidFill>
              <a:latin typeface="Sniglet"/>
              <a:ea typeface="Sniglet"/>
              <a:cs typeface="Sniglet"/>
              <a:sym typeface="Sniglet"/>
            </a:endParaRPr>
          </a:p>
        </p:txBody>
      </p:sp>
      <p:sp>
        <p:nvSpPr>
          <p:cNvPr id="254" name="Google Shape;254;p29"/>
          <p:cNvSpPr txBox="1"/>
          <p:nvPr/>
        </p:nvSpPr>
        <p:spPr>
          <a:xfrm>
            <a:off x="313402" y="2606109"/>
            <a:ext cx="7358303" cy="431687"/>
          </a:xfrm>
          <a:prstGeom prst="rect">
            <a:avLst/>
          </a:prstGeom>
          <a:noFill/>
          <a:ln>
            <a:noFill/>
          </a:ln>
        </p:spPr>
        <p:txBody>
          <a:bodyPr spcFirstLastPara="1" wrap="square" lIns="92475" tIns="92475" rIns="92475" bIns="92475" anchor="t" anchorCtr="0">
            <a:spAutoFit/>
          </a:bodyPr>
          <a:lstStyle/>
          <a:p>
            <a:pPr marL="0" lvl="0" indent="0" algn="l" rtl="0">
              <a:spcBef>
                <a:spcPts val="0"/>
              </a:spcBef>
              <a:spcAft>
                <a:spcPts val="0"/>
              </a:spcAft>
              <a:buNone/>
            </a:pPr>
            <a:r>
              <a:rPr lang="en-GB" sz="1000">
                <a:latin typeface="Sniglet"/>
                <a:ea typeface="Sniglet"/>
                <a:cs typeface="Sniglet"/>
                <a:sym typeface="Sniglet"/>
              </a:rPr>
              <a:t>Businesses must consider the effect that their operations can have on the environment. By behaving ethically businesses could see an improvement in their brand image.     </a:t>
            </a:r>
            <a:endParaRPr sz="1000">
              <a:latin typeface="Sniglet"/>
              <a:ea typeface="Sniglet"/>
              <a:cs typeface="Sniglet"/>
              <a:sym typeface="Sniglet"/>
            </a:endParaRPr>
          </a:p>
        </p:txBody>
      </p:sp>
      <p:sp>
        <p:nvSpPr>
          <p:cNvPr id="255" name="Google Shape;255;p29"/>
          <p:cNvSpPr/>
          <p:nvPr/>
        </p:nvSpPr>
        <p:spPr>
          <a:xfrm>
            <a:off x="2188400" y="2967375"/>
            <a:ext cx="1376475" cy="1010943"/>
          </a:xfrm>
          <a:prstGeom prst="roundRect">
            <a:avLst>
              <a:gd name="adj" fmla="val 16667"/>
            </a:avLst>
          </a:prstGeom>
          <a:solidFill>
            <a:srgbClr val="E8ECF4"/>
          </a:solidFill>
          <a:ln w="9525" cap="flat" cmpd="sng">
            <a:solidFill>
              <a:schemeClr val="dk2"/>
            </a:solidFill>
            <a:prstDash val="solid"/>
            <a:round/>
            <a:headEnd type="none" w="sm" len="sm"/>
            <a:tailEnd type="none" w="sm" len="sm"/>
          </a:ln>
        </p:spPr>
        <p:txBody>
          <a:bodyPr spcFirstLastPara="1" wrap="square" lIns="73700" tIns="73700" rIns="73700" bIns="73700" anchor="ctr" anchorCtr="0">
            <a:noAutofit/>
          </a:bodyPr>
          <a:lstStyle/>
          <a:p>
            <a:pPr marL="0" lvl="0" indent="0" algn="ctr" rtl="0">
              <a:spcBef>
                <a:spcPts val="0"/>
              </a:spcBef>
              <a:spcAft>
                <a:spcPts val="0"/>
              </a:spcAft>
              <a:buNone/>
            </a:pPr>
            <a:r>
              <a:rPr lang="en-GB" sz="900">
                <a:solidFill>
                  <a:srgbClr val="FF9900"/>
                </a:solidFill>
                <a:latin typeface="Sniglet"/>
                <a:ea typeface="Sniglet"/>
                <a:cs typeface="Sniglet"/>
                <a:sym typeface="Sniglet"/>
              </a:rPr>
              <a:t>Waste Disposal</a:t>
            </a:r>
            <a:endParaRPr sz="900">
              <a:solidFill>
                <a:srgbClr val="FF9900"/>
              </a:solidFill>
              <a:latin typeface="Sniglet"/>
              <a:ea typeface="Sniglet"/>
              <a:cs typeface="Sniglet"/>
              <a:sym typeface="Sniglet"/>
            </a:endParaRPr>
          </a:p>
          <a:p>
            <a:pPr marL="0" lvl="0" indent="0" algn="ctr" rtl="0">
              <a:spcBef>
                <a:spcPts val="0"/>
              </a:spcBef>
              <a:spcAft>
                <a:spcPts val="0"/>
              </a:spcAft>
              <a:buNone/>
            </a:pPr>
            <a:r>
              <a:rPr lang="en-GB" sz="900">
                <a:solidFill>
                  <a:schemeClr val="dk1"/>
                </a:solidFill>
                <a:latin typeface="Sniglet"/>
                <a:ea typeface="Sniglet"/>
                <a:cs typeface="Sniglet"/>
                <a:sym typeface="Sniglet"/>
              </a:rPr>
              <a:t>Businesses should aim to reduce waste and recycle any waaste they do generate </a:t>
            </a:r>
            <a:endParaRPr sz="900">
              <a:solidFill>
                <a:schemeClr val="dk1"/>
              </a:solidFill>
              <a:latin typeface="Sniglet"/>
              <a:ea typeface="Sniglet"/>
              <a:cs typeface="Sniglet"/>
              <a:sym typeface="Sniglet"/>
            </a:endParaRPr>
          </a:p>
          <a:p>
            <a:pPr marL="0" lvl="0" indent="0" algn="ctr" rtl="0">
              <a:spcBef>
                <a:spcPts val="0"/>
              </a:spcBef>
              <a:spcAft>
                <a:spcPts val="0"/>
              </a:spcAft>
              <a:buNone/>
            </a:pPr>
            <a:endParaRPr sz="700">
              <a:solidFill>
                <a:schemeClr val="dk1"/>
              </a:solidFill>
              <a:latin typeface="Sniglet"/>
              <a:ea typeface="Sniglet"/>
              <a:cs typeface="Sniglet"/>
              <a:sym typeface="Sniglet"/>
            </a:endParaRPr>
          </a:p>
          <a:p>
            <a:pPr marL="0" lvl="0" indent="0" algn="ctr" rtl="0">
              <a:spcBef>
                <a:spcPts val="0"/>
              </a:spcBef>
              <a:spcAft>
                <a:spcPts val="0"/>
              </a:spcAft>
              <a:buNone/>
            </a:pPr>
            <a:endParaRPr sz="700">
              <a:solidFill>
                <a:schemeClr val="dk1"/>
              </a:solidFill>
              <a:latin typeface="Sniglet"/>
              <a:ea typeface="Sniglet"/>
              <a:cs typeface="Sniglet"/>
              <a:sym typeface="Sniglet"/>
            </a:endParaRPr>
          </a:p>
        </p:txBody>
      </p:sp>
      <p:sp>
        <p:nvSpPr>
          <p:cNvPr id="256" name="Google Shape;256;p29"/>
          <p:cNvSpPr/>
          <p:nvPr/>
        </p:nvSpPr>
        <p:spPr>
          <a:xfrm>
            <a:off x="4067225" y="2967375"/>
            <a:ext cx="1376475" cy="1010943"/>
          </a:xfrm>
          <a:prstGeom prst="roundRect">
            <a:avLst>
              <a:gd name="adj" fmla="val 16667"/>
            </a:avLst>
          </a:prstGeom>
          <a:solidFill>
            <a:srgbClr val="E8ECF4"/>
          </a:solidFill>
          <a:ln w="9525" cap="flat" cmpd="sng">
            <a:solidFill>
              <a:schemeClr val="dk2"/>
            </a:solidFill>
            <a:prstDash val="solid"/>
            <a:round/>
            <a:headEnd type="none" w="sm" len="sm"/>
            <a:tailEnd type="none" w="sm" len="sm"/>
          </a:ln>
        </p:spPr>
        <p:txBody>
          <a:bodyPr spcFirstLastPara="1" wrap="square" lIns="73700" tIns="73700" rIns="73700" bIns="73700" anchor="ctr" anchorCtr="0">
            <a:noAutofit/>
          </a:bodyPr>
          <a:lstStyle/>
          <a:p>
            <a:pPr marL="0" lvl="0" indent="0" algn="ctr" rtl="0">
              <a:spcBef>
                <a:spcPts val="0"/>
              </a:spcBef>
              <a:spcAft>
                <a:spcPts val="0"/>
              </a:spcAft>
              <a:buNone/>
            </a:pPr>
            <a:r>
              <a:rPr lang="en-GB" sz="900">
                <a:solidFill>
                  <a:srgbClr val="FF9900"/>
                </a:solidFill>
                <a:latin typeface="Sniglet"/>
                <a:ea typeface="Sniglet"/>
                <a:cs typeface="Sniglet"/>
                <a:sym typeface="Sniglet"/>
              </a:rPr>
              <a:t>Pollution</a:t>
            </a:r>
            <a:endParaRPr sz="900">
              <a:solidFill>
                <a:srgbClr val="FF9900"/>
              </a:solidFill>
              <a:latin typeface="Sniglet"/>
              <a:ea typeface="Sniglet"/>
              <a:cs typeface="Sniglet"/>
              <a:sym typeface="Sniglet"/>
            </a:endParaRPr>
          </a:p>
          <a:p>
            <a:pPr marL="0" lvl="0" indent="0" algn="ctr" rtl="0">
              <a:spcBef>
                <a:spcPts val="0"/>
              </a:spcBef>
              <a:spcAft>
                <a:spcPts val="0"/>
              </a:spcAft>
              <a:buNone/>
            </a:pPr>
            <a:r>
              <a:rPr lang="en-GB" sz="900">
                <a:solidFill>
                  <a:schemeClr val="dk1"/>
                </a:solidFill>
                <a:latin typeface="Sniglet"/>
                <a:ea typeface="Sniglet"/>
                <a:cs typeface="Sniglet"/>
                <a:sym typeface="Sniglet"/>
              </a:rPr>
              <a:t>Businesses should reduce the amount of pollution ( air, water, noise) that they create</a:t>
            </a:r>
            <a:endParaRPr sz="900">
              <a:solidFill>
                <a:schemeClr val="dk1"/>
              </a:solidFill>
              <a:latin typeface="Sniglet"/>
              <a:ea typeface="Sniglet"/>
              <a:cs typeface="Sniglet"/>
              <a:sym typeface="Sniglet"/>
            </a:endParaRPr>
          </a:p>
          <a:p>
            <a:pPr marL="0" lvl="0" indent="0" algn="ctr" rtl="0">
              <a:spcBef>
                <a:spcPts val="0"/>
              </a:spcBef>
              <a:spcAft>
                <a:spcPts val="0"/>
              </a:spcAft>
              <a:buNone/>
            </a:pPr>
            <a:endParaRPr sz="700">
              <a:solidFill>
                <a:schemeClr val="dk1"/>
              </a:solidFill>
              <a:latin typeface="Sniglet"/>
              <a:ea typeface="Sniglet"/>
              <a:cs typeface="Sniglet"/>
              <a:sym typeface="Sniglet"/>
            </a:endParaRPr>
          </a:p>
          <a:p>
            <a:pPr marL="0" lvl="0" indent="0" algn="ctr" rtl="0">
              <a:spcBef>
                <a:spcPts val="0"/>
              </a:spcBef>
              <a:spcAft>
                <a:spcPts val="0"/>
              </a:spcAft>
              <a:buNone/>
            </a:pPr>
            <a:endParaRPr sz="700">
              <a:solidFill>
                <a:schemeClr val="dk1"/>
              </a:solidFill>
              <a:latin typeface="Sniglet"/>
              <a:ea typeface="Sniglet"/>
              <a:cs typeface="Sniglet"/>
              <a:sym typeface="Sniglet"/>
            </a:endParaRPr>
          </a:p>
        </p:txBody>
      </p:sp>
      <p:sp>
        <p:nvSpPr>
          <p:cNvPr id="257" name="Google Shape;257;p29"/>
          <p:cNvSpPr/>
          <p:nvPr/>
        </p:nvSpPr>
        <p:spPr>
          <a:xfrm>
            <a:off x="5899832" y="2967375"/>
            <a:ext cx="1376475" cy="1010943"/>
          </a:xfrm>
          <a:prstGeom prst="roundRect">
            <a:avLst>
              <a:gd name="adj" fmla="val 16667"/>
            </a:avLst>
          </a:prstGeom>
          <a:solidFill>
            <a:srgbClr val="E8ECF4"/>
          </a:solidFill>
          <a:ln w="9525" cap="flat" cmpd="sng">
            <a:solidFill>
              <a:schemeClr val="dk2"/>
            </a:solidFill>
            <a:prstDash val="solid"/>
            <a:round/>
            <a:headEnd type="none" w="sm" len="sm"/>
            <a:tailEnd type="none" w="sm" len="sm"/>
          </a:ln>
        </p:spPr>
        <p:txBody>
          <a:bodyPr spcFirstLastPara="1" wrap="square" lIns="73700" tIns="73700" rIns="73700" bIns="73700" anchor="ctr" anchorCtr="0">
            <a:noAutofit/>
          </a:bodyPr>
          <a:lstStyle/>
          <a:p>
            <a:pPr marL="0" lvl="0" indent="0" algn="ctr" rtl="0">
              <a:spcBef>
                <a:spcPts val="0"/>
              </a:spcBef>
              <a:spcAft>
                <a:spcPts val="0"/>
              </a:spcAft>
              <a:buNone/>
            </a:pPr>
            <a:r>
              <a:rPr lang="en-GB" sz="900">
                <a:solidFill>
                  <a:srgbClr val="FF9900"/>
                </a:solidFill>
                <a:latin typeface="Sniglet"/>
                <a:ea typeface="Sniglet"/>
                <a:cs typeface="Sniglet"/>
                <a:sym typeface="Sniglet"/>
              </a:rPr>
              <a:t>Climate change</a:t>
            </a:r>
            <a:endParaRPr sz="900">
              <a:solidFill>
                <a:srgbClr val="FF9900"/>
              </a:solidFill>
              <a:latin typeface="Sniglet"/>
              <a:ea typeface="Sniglet"/>
              <a:cs typeface="Sniglet"/>
              <a:sym typeface="Sniglet"/>
            </a:endParaRPr>
          </a:p>
          <a:p>
            <a:pPr marL="0" lvl="0" indent="0" algn="ctr" rtl="0">
              <a:spcBef>
                <a:spcPts val="0"/>
              </a:spcBef>
              <a:spcAft>
                <a:spcPts val="0"/>
              </a:spcAft>
              <a:buNone/>
            </a:pPr>
            <a:r>
              <a:rPr lang="en-GB" sz="900">
                <a:solidFill>
                  <a:schemeClr val="dk1"/>
                </a:solidFill>
                <a:latin typeface="Sniglet"/>
                <a:ea typeface="Sniglet"/>
                <a:cs typeface="Sniglet"/>
                <a:sym typeface="Sniglet"/>
              </a:rPr>
              <a:t>Businesses may aim to reduce their carbon footprint and their emissions (less transport etc) </a:t>
            </a:r>
            <a:endParaRPr sz="900">
              <a:solidFill>
                <a:schemeClr val="dk1"/>
              </a:solidFill>
              <a:latin typeface="Sniglet"/>
              <a:ea typeface="Sniglet"/>
              <a:cs typeface="Sniglet"/>
              <a:sym typeface="Sniglet"/>
            </a:endParaRPr>
          </a:p>
          <a:p>
            <a:pPr marL="0" lvl="0" indent="0" algn="ctr" rtl="0">
              <a:spcBef>
                <a:spcPts val="0"/>
              </a:spcBef>
              <a:spcAft>
                <a:spcPts val="0"/>
              </a:spcAft>
              <a:buNone/>
            </a:pPr>
            <a:endParaRPr sz="700">
              <a:solidFill>
                <a:schemeClr val="dk1"/>
              </a:solidFill>
              <a:latin typeface="Sniglet"/>
              <a:ea typeface="Sniglet"/>
              <a:cs typeface="Sniglet"/>
              <a:sym typeface="Sniglet"/>
            </a:endParaRPr>
          </a:p>
          <a:p>
            <a:pPr marL="0" lvl="0" indent="0" algn="ctr" rtl="0">
              <a:spcBef>
                <a:spcPts val="0"/>
              </a:spcBef>
              <a:spcAft>
                <a:spcPts val="0"/>
              </a:spcAft>
              <a:buNone/>
            </a:pPr>
            <a:endParaRPr sz="700">
              <a:solidFill>
                <a:schemeClr val="dk1"/>
              </a:solidFill>
              <a:latin typeface="Sniglet"/>
              <a:ea typeface="Sniglet"/>
              <a:cs typeface="Sniglet"/>
              <a:sym typeface="Sniglet"/>
            </a:endParaRPr>
          </a:p>
        </p:txBody>
      </p:sp>
      <p:pic>
        <p:nvPicPr>
          <p:cNvPr id="258" name="Google Shape;258;p29"/>
          <p:cNvPicPr preferRelativeResize="0"/>
          <p:nvPr/>
        </p:nvPicPr>
        <p:blipFill>
          <a:blip r:embed="rId6">
            <a:alphaModFix/>
          </a:blip>
          <a:stretch>
            <a:fillRect/>
          </a:stretch>
        </p:blipFill>
        <p:spPr>
          <a:xfrm>
            <a:off x="222079" y="4463778"/>
            <a:ext cx="720809" cy="611902"/>
          </a:xfrm>
          <a:prstGeom prst="rect">
            <a:avLst/>
          </a:prstGeom>
          <a:noFill/>
          <a:ln>
            <a:noFill/>
          </a:ln>
        </p:spPr>
      </p:pic>
      <p:pic>
        <p:nvPicPr>
          <p:cNvPr id="259" name="Google Shape;259;p29"/>
          <p:cNvPicPr preferRelativeResize="0"/>
          <p:nvPr/>
        </p:nvPicPr>
        <p:blipFill>
          <a:blip r:embed="rId7">
            <a:alphaModFix/>
          </a:blip>
          <a:stretch>
            <a:fillRect/>
          </a:stretch>
        </p:blipFill>
        <p:spPr>
          <a:xfrm>
            <a:off x="1655188" y="4463779"/>
            <a:ext cx="701088" cy="611901"/>
          </a:xfrm>
          <a:prstGeom prst="rect">
            <a:avLst/>
          </a:prstGeom>
          <a:noFill/>
          <a:ln>
            <a:noFill/>
          </a:ln>
        </p:spPr>
      </p:pic>
      <p:pic>
        <p:nvPicPr>
          <p:cNvPr id="260" name="Google Shape;260;p29"/>
          <p:cNvPicPr preferRelativeResize="0"/>
          <p:nvPr/>
        </p:nvPicPr>
        <p:blipFill>
          <a:blip r:embed="rId8">
            <a:alphaModFix/>
          </a:blip>
          <a:stretch>
            <a:fillRect/>
          </a:stretch>
        </p:blipFill>
        <p:spPr>
          <a:xfrm>
            <a:off x="4607557" y="4469464"/>
            <a:ext cx="701083" cy="602845"/>
          </a:xfrm>
          <a:prstGeom prst="rect">
            <a:avLst/>
          </a:prstGeom>
          <a:noFill/>
          <a:ln>
            <a:noFill/>
          </a:ln>
        </p:spPr>
      </p:pic>
      <p:pic>
        <p:nvPicPr>
          <p:cNvPr id="261" name="Google Shape;261;p29"/>
          <p:cNvPicPr preferRelativeResize="0"/>
          <p:nvPr/>
        </p:nvPicPr>
        <p:blipFill>
          <a:blip r:embed="rId9">
            <a:alphaModFix/>
          </a:blip>
          <a:stretch>
            <a:fillRect/>
          </a:stretch>
        </p:blipFill>
        <p:spPr>
          <a:xfrm>
            <a:off x="6080381" y="4456308"/>
            <a:ext cx="720810" cy="623788"/>
          </a:xfrm>
          <a:prstGeom prst="rect">
            <a:avLst/>
          </a:prstGeom>
          <a:noFill/>
          <a:ln>
            <a:noFill/>
          </a:ln>
        </p:spPr>
      </p:pic>
      <p:pic>
        <p:nvPicPr>
          <p:cNvPr id="262" name="Google Shape;262;p29"/>
          <p:cNvPicPr preferRelativeResize="0"/>
          <p:nvPr/>
        </p:nvPicPr>
        <p:blipFill>
          <a:blip r:embed="rId10">
            <a:alphaModFix/>
          </a:blip>
          <a:stretch>
            <a:fillRect/>
          </a:stretch>
        </p:blipFill>
        <p:spPr>
          <a:xfrm>
            <a:off x="7440340" y="376095"/>
            <a:ext cx="365624" cy="432687"/>
          </a:xfrm>
          <a:prstGeom prst="rect">
            <a:avLst/>
          </a:prstGeom>
          <a:noFill/>
          <a:ln>
            <a:noFill/>
          </a:ln>
        </p:spPr>
      </p:pic>
      <p:pic>
        <p:nvPicPr>
          <p:cNvPr id="263" name="Google Shape;263;p29"/>
          <p:cNvPicPr preferRelativeResize="0"/>
          <p:nvPr/>
        </p:nvPicPr>
        <p:blipFill>
          <a:blip r:embed="rId11">
            <a:alphaModFix/>
          </a:blip>
          <a:stretch>
            <a:fillRect/>
          </a:stretch>
        </p:blipFill>
        <p:spPr>
          <a:xfrm>
            <a:off x="3218975" y="4455779"/>
            <a:ext cx="720810" cy="624619"/>
          </a:xfrm>
          <a:prstGeom prst="rect">
            <a:avLst/>
          </a:prstGeom>
          <a:noFill/>
          <a:ln>
            <a:noFill/>
          </a:ln>
        </p:spPr>
      </p:pic>
      <p:pic>
        <p:nvPicPr>
          <p:cNvPr id="264" name="Google Shape;264;p29"/>
          <p:cNvPicPr preferRelativeResize="0"/>
          <p:nvPr/>
        </p:nvPicPr>
        <p:blipFill>
          <a:blip r:embed="rId12">
            <a:alphaModFix/>
          </a:blip>
          <a:stretch>
            <a:fillRect/>
          </a:stretch>
        </p:blipFill>
        <p:spPr>
          <a:xfrm>
            <a:off x="7321956" y="3333261"/>
            <a:ext cx="309444" cy="614868"/>
          </a:xfrm>
          <a:prstGeom prst="rect">
            <a:avLst/>
          </a:prstGeom>
          <a:noFill/>
          <a:ln>
            <a:noFill/>
          </a:ln>
        </p:spPr>
      </p:pic>
      <p:pic>
        <p:nvPicPr>
          <p:cNvPr id="265" name="Google Shape;265;p29"/>
          <p:cNvPicPr preferRelativeResize="0"/>
          <p:nvPr/>
        </p:nvPicPr>
        <p:blipFill>
          <a:blip r:embed="rId13">
            <a:alphaModFix/>
          </a:blip>
          <a:stretch>
            <a:fillRect/>
          </a:stretch>
        </p:blipFill>
        <p:spPr>
          <a:xfrm>
            <a:off x="468700" y="2342337"/>
            <a:ext cx="365628" cy="36562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pic>
        <p:nvPicPr>
          <p:cNvPr id="270" name="Google Shape;270;p30"/>
          <p:cNvPicPr preferRelativeResize="0"/>
          <p:nvPr/>
        </p:nvPicPr>
        <p:blipFill>
          <a:blip r:embed="rId3">
            <a:alphaModFix/>
          </a:blip>
          <a:stretch>
            <a:fillRect/>
          </a:stretch>
        </p:blipFill>
        <p:spPr>
          <a:xfrm>
            <a:off x="6985321" y="4252487"/>
            <a:ext cx="999772" cy="883376"/>
          </a:xfrm>
          <a:prstGeom prst="rect">
            <a:avLst/>
          </a:prstGeom>
          <a:noFill/>
          <a:ln w="9525" cap="flat" cmpd="sng">
            <a:solidFill>
              <a:schemeClr val="dk2"/>
            </a:solidFill>
            <a:prstDash val="solid"/>
            <a:round/>
            <a:headEnd type="none" w="sm" len="sm"/>
            <a:tailEnd type="none" w="sm" len="sm"/>
          </a:ln>
        </p:spPr>
      </p:pic>
      <p:pic>
        <p:nvPicPr>
          <p:cNvPr id="271" name="Google Shape;271;p30"/>
          <p:cNvPicPr preferRelativeResize="0"/>
          <p:nvPr/>
        </p:nvPicPr>
        <p:blipFill>
          <a:blip r:embed="rId4">
            <a:alphaModFix/>
          </a:blip>
          <a:stretch>
            <a:fillRect/>
          </a:stretch>
        </p:blipFill>
        <p:spPr>
          <a:xfrm>
            <a:off x="117275" y="566500"/>
            <a:ext cx="3685049" cy="1154400"/>
          </a:xfrm>
          <a:prstGeom prst="rect">
            <a:avLst/>
          </a:prstGeom>
          <a:noFill/>
          <a:ln>
            <a:noFill/>
          </a:ln>
        </p:spPr>
      </p:pic>
      <p:sp>
        <p:nvSpPr>
          <p:cNvPr id="272" name="Google Shape;272;p30"/>
          <p:cNvSpPr/>
          <p:nvPr/>
        </p:nvSpPr>
        <p:spPr>
          <a:xfrm>
            <a:off x="0" y="0"/>
            <a:ext cx="7985100" cy="318300"/>
          </a:xfrm>
          <a:prstGeom prst="rect">
            <a:avLst/>
          </a:prstGeom>
          <a:solidFill>
            <a:srgbClr val="F79646"/>
          </a:solidFill>
          <a:ln w="9525" cap="flat" cmpd="sng">
            <a:solidFill>
              <a:schemeClr val="dk2"/>
            </a:solidFill>
            <a:prstDash val="solid"/>
            <a:round/>
            <a:headEnd type="none" w="sm" len="sm"/>
            <a:tailEnd type="none" w="sm" len="sm"/>
          </a:ln>
        </p:spPr>
        <p:txBody>
          <a:bodyPr spcFirstLastPara="1" wrap="square" lIns="73700" tIns="73700" rIns="73700" bIns="73700" anchor="ctr" anchorCtr="0">
            <a:noAutofit/>
          </a:bodyPr>
          <a:lstStyle/>
          <a:p>
            <a:pPr marL="0" lvl="0" indent="0" algn="l" rtl="0">
              <a:spcBef>
                <a:spcPts val="0"/>
              </a:spcBef>
              <a:spcAft>
                <a:spcPts val="0"/>
              </a:spcAft>
              <a:buNone/>
            </a:pPr>
            <a:r>
              <a:rPr lang="en-GB" sz="1400">
                <a:latin typeface="Sniglet"/>
                <a:ea typeface="Sniglet"/>
                <a:cs typeface="Sniglet"/>
                <a:sym typeface="Sniglet"/>
              </a:rPr>
              <a:t>6.</a:t>
            </a:r>
            <a:r>
              <a:rPr lang="en-GB">
                <a:latin typeface="Sniglet"/>
                <a:ea typeface="Sniglet"/>
                <a:cs typeface="Sniglet"/>
                <a:sym typeface="Sniglet"/>
              </a:rPr>
              <a:t>2   The Economic Climate</a:t>
            </a:r>
            <a:endParaRPr sz="1400">
              <a:latin typeface="Sniglet"/>
              <a:ea typeface="Sniglet"/>
              <a:cs typeface="Sniglet"/>
              <a:sym typeface="Sniglet"/>
            </a:endParaRPr>
          </a:p>
        </p:txBody>
      </p:sp>
      <p:graphicFrame>
        <p:nvGraphicFramePr>
          <p:cNvPr id="273" name="Google Shape;273;p30"/>
          <p:cNvGraphicFramePr/>
          <p:nvPr/>
        </p:nvGraphicFramePr>
        <p:xfrm>
          <a:off x="7985050" y="-1735"/>
          <a:ext cx="3000000" cy="3000000"/>
        </p:xfrm>
        <a:graphic>
          <a:graphicData uri="http://schemas.openxmlformats.org/drawingml/2006/table">
            <a:tbl>
              <a:tblPr>
                <a:noFill/>
                <a:tableStyleId>{72DD1E0E-B76F-49D5-A3CE-C4B7349586B3}</a:tableStyleId>
              </a:tblPr>
              <a:tblGrid>
                <a:gridCol w="506850">
                  <a:extLst>
                    <a:ext uri="{9D8B030D-6E8A-4147-A177-3AD203B41FA5}">
                      <a16:colId xmlns:a16="http://schemas.microsoft.com/office/drawing/2014/main" val="20000"/>
                    </a:ext>
                  </a:extLst>
                </a:gridCol>
                <a:gridCol w="652000">
                  <a:extLst>
                    <a:ext uri="{9D8B030D-6E8A-4147-A177-3AD203B41FA5}">
                      <a16:colId xmlns:a16="http://schemas.microsoft.com/office/drawing/2014/main" val="20001"/>
                    </a:ext>
                  </a:extLst>
                </a:gridCol>
              </a:tblGrid>
              <a:tr h="309800">
                <a:tc gridSpan="2">
                  <a:txBody>
                    <a:bodyPr/>
                    <a:lstStyle/>
                    <a:p>
                      <a:pPr marL="0" lvl="0" indent="0" algn="ctr" rtl="0">
                        <a:spcBef>
                          <a:spcPts val="0"/>
                        </a:spcBef>
                        <a:spcAft>
                          <a:spcPts val="0"/>
                        </a:spcAft>
                        <a:buNone/>
                      </a:pPr>
                      <a:r>
                        <a:rPr lang="en-GB" sz="1000">
                          <a:latin typeface="Sniglet"/>
                          <a:ea typeface="Sniglet"/>
                          <a:cs typeface="Sniglet"/>
                          <a:sym typeface="Sniglet"/>
                        </a:rPr>
                        <a:t>Key Words</a:t>
                      </a:r>
                      <a:endParaRPr sz="1000">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rgbClr val="FFF2CC"/>
                    </a:solidFill>
                  </a:tcPr>
                </a:tc>
                <a:tc hMerge="1">
                  <a:txBody>
                    <a:bodyPr/>
                    <a:lstStyle/>
                    <a:p>
                      <a:endParaRPr lang="en-US"/>
                    </a:p>
                  </a:txBody>
                  <a:tcPr/>
                </a:tc>
                <a:extLst>
                  <a:ext uri="{0D108BD9-81ED-4DB2-BD59-A6C34878D82A}">
                    <a16:rowId xmlns:a16="http://schemas.microsoft.com/office/drawing/2014/main" val="10000"/>
                  </a:ext>
                </a:extLst>
              </a:tr>
              <a:tr h="1068500">
                <a:tc gridSpan="2">
                  <a:txBody>
                    <a:bodyPr/>
                    <a:lstStyle/>
                    <a:p>
                      <a:pPr marL="0" lvl="0" indent="0" algn="ctr" rtl="0">
                        <a:lnSpc>
                          <a:spcPct val="115000"/>
                        </a:lnSpc>
                        <a:spcBef>
                          <a:spcPts val="1200"/>
                        </a:spcBef>
                        <a:spcAft>
                          <a:spcPts val="0"/>
                        </a:spcAft>
                        <a:buNone/>
                      </a:pPr>
                      <a:r>
                        <a:rPr lang="en-GB" sz="700">
                          <a:solidFill>
                            <a:srgbClr val="FF9900"/>
                          </a:solidFill>
                          <a:latin typeface="Sniglet"/>
                          <a:ea typeface="Sniglet"/>
                          <a:cs typeface="Sniglet"/>
                          <a:sym typeface="Sniglet"/>
                        </a:rPr>
                        <a:t>Income</a:t>
                      </a:r>
                      <a:endParaRPr sz="700">
                        <a:solidFill>
                          <a:srgbClr val="FF9900"/>
                        </a:solidFill>
                        <a:latin typeface="Sniglet"/>
                        <a:ea typeface="Sniglet"/>
                        <a:cs typeface="Sniglet"/>
                        <a:sym typeface="Sniglet"/>
                      </a:endParaRPr>
                    </a:p>
                    <a:p>
                      <a:pPr marL="0" lvl="0" indent="0" algn="ctr" rtl="0">
                        <a:lnSpc>
                          <a:spcPct val="115000"/>
                        </a:lnSpc>
                        <a:spcBef>
                          <a:spcPts val="0"/>
                        </a:spcBef>
                        <a:spcAft>
                          <a:spcPts val="0"/>
                        </a:spcAft>
                        <a:buNone/>
                      </a:pPr>
                      <a:r>
                        <a:rPr lang="en-GB" sz="700">
                          <a:solidFill>
                            <a:schemeClr val="dk1"/>
                          </a:solidFill>
                          <a:latin typeface="Sniglet"/>
                          <a:ea typeface="Sniglet"/>
                          <a:cs typeface="Sniglet"/>
                          <a:sym typeface="Sniglet"/>
                        </a:rPr>
                        <a:t>The amount of money people receive from work and from assets that they own such as shares or property.</a:t>
                      </a:r>
                      <a:endParaRPr sz="700">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chemeClr val="lt2"/>
                    </a:solidFill>
                  </a:tcPr>
                </a:tc>
                <a:tc hMerge="1">
                  <a:txBody>
                    <a:bodyPr/>
                    <a:lstStyle/>
                    <a:p>
                      <a:endParaRPr lang="en-US"/>
                    </a:p>
                  </a:txBody>
                  <a:tcPr/>
                </a:tc>
                <a:extLst>
                  <a:ext uri="{0D108BD9-81ED-4DB2-BD59-A6C34878D82A}">
                    <a16:rowId xmlns:a16="http://schemas.microsoft.com/office/drawing/2014/main" val="10001"/>
                  </a:ext>
                </a:extLst>
              </a:tr>
              <a:tr h="891075">
                <a:tc gridSpan="2">
                  <a:txBody>
                    <a:bodyPr/>
                    <a:lstStyle/>
                    <a:p>
                      <a:pPr marL="0" lvl="0" indent="0" algn="ctr" rtl="0">
                        <a:lnSpc>
                          <a:spcPct val="115000"/>
                        </a:lnSpc>
                        <a:spcBef>
                          <a:spcPts val="1200"/>
                        </a:spcBef>
                        <a:spcAft>
                          <a:spcPts val="0"/>
                        </a:spcAft>
                        <a:buNone/>
                      </a:pPr>
                      <a:r>
                        <a:rPr lang="en-GB" sz="700">
                          <a:solidFill>
                            <a:srgbClr val="FF9900"/>
                          </a:solidFill>
                          <a:latin typeface="Sniglet"/>
                          <a:ea typeface="Sniglet"/>
                          <a:cs typeface="Sniglet"/>
                          <a:sym typeface="Sniglet"/>
                        </a:rPr>
                        <a:t>Economic Climate</a:t>
                      </a:r>
                      <a:endParaRPr sz="700">
                        <a:solidFill>
                          <a:srgbClr val="FF9900"/>
                        </a:solidFill>
                        <a:latin typeface="Sniglet"/>
                        <a:ea typeface="Sniglet"/>
                        <a:cs typeface="Sniglet"/>
                        <a:sym typeface="Sniglet"/>
                      </a:endParaRPr>
                    </a:p>
                    <a:p>
                      <a:pPr marL="0" lvl="0" indent="0" algn="ctr" rtl="0">
                        <a:spcBef>
                          <a:spcPts val="0"/>
                        </a:spcBef>
                        <a:spcAft>
                          <a:spcPts val="0"/>
                        </a:spcAft>
                        <a:buNone/>
                      </a:pPr>
                      <a:r>
                        <a:rPr lang="en-GB" sz="700">
                          <a:solidFill>
                            <a:schemeClr val="dk1"/>
                          </a:solidFill>
                          <a:latin typeface="Sniglet"/>
                          <a:ea typeface="Sniglet"/>
                          <a:cs typeface="Sniglet"/>
                          <a:sym typeface="Sniglet"/>
                        </a:rPr>
                        <a:t>Refers to how well the country is doing in terms of the levels of income and employment</a:t>
                      </a:r>
                      <a:endParaRPr sz="700">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chemeClr val="lt2"/>
                    </a:solidFill>
                  </a:tcPr>
                </a:tc>
                <a:tc hMerge="1">
                  <a:txBody>
                    <a:bodyPr/>
                    <a:lstStyle/>
                    <a:p>
                      <a:endParaRPr lang="en-US"/>
                    </a:p>
                  </a:txBody>
                  <a:tcPr/>
                </a:tc>
                <a:extLst>
                  <a:ext uri="{0D108BD9-81ED-4DB2-BD59-A6C34878D82A}">
                    <a16:rowId xmlns:a16="http://schemas.microsoft.com/office/drawing/2014/main" val="10002"/>
                  </a:ext>
                </a:extLst>
              </a:tr>
              <a:tr h="782625">
                <a:tc gridSpan="2">
                  <a:txBody>
                    <a:bodyPr/>
                    <a:lstStyle/>
                    <a:p>
                      <a:pPr marL="0" lvl="0" indent="0" algn="ctr" rtl="0">
                        <a:lnSpc>
                          <a:spcPct val="115000"/>
                        </a:lnSpc>
                        <a:spcBef>
                          <a:spcPts val="1200"/>
                        </a:spcBef>
                        <a:spcAft>
                          <a:spcPts val="0"/>
                        </a:spcAft>
                        <a:buNone/>
                      </a:pPr>
                      <a:r>
                        <a:rPr lang="en-GB" sz="700">
                          <a:solidFill>
                            <a:srgbClr val="FF9900"/>
                          </a:solidFill>
                          <a:latin typeface="Sniglet"/>
                          <a:ea typeface="Sniglet"/>
                          <a:cs typeface="Sniglet"/>
                          <a:sym typeface="Sniglet"/>
                        </a:rPr>
                        <a:t>Customers </a:t>
                      </a:r>
                      <a:endParaRPr sz="700">
                        <a:solidFill>
                          <a:srgbClr val="FF9900"/>
                        </a:solidFill>
                        <a:latin typeface="Sniglet"/>
                        <a:ea typeface="Sniglet"/>
                        <a:cs typeface="Sniglet"/>
                        <a:sym typeface="Sniglet"/>
                      </a:endParaRPr>
                    </a:p>
                    <a:p>
                      <a:pPr marL="0" lvl="0" indent="0" algn="ctr" rtl="0">
                        <a:lnSpc>
                          <a:spcPct val="115000"/>
                        </a:lnSpc>
                        <a:spcBef>
                          <a:spcPts val="0"/>
                        </a:spcBef>
                        <a:spcAft>
                          <a:spcPts val="0"/>
                        </a:spcAft>
                        <a:buNone/>
                      </a:pPr>
                      <a:r>
                        <a:rPr lang="en-GB" sz="700">
                          <a:solidFill>
                            <a:schemeClr val="dk1"/>
                          </a:solidFill>
                          <a:latin typeface="Sniglet"/>
                          <a:ea typeface="Sniglet"/>
                          <a:cs typeface="Sniglet"/>
                          <a:sym typeface="Sniglet"/>
                        </a:rPr>
                        <a:t>Buyers of goods and services </a:t>
                      </a:r>
                      <a:endParaRPr sz="700">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chemeClr val="lt2"/>
                    </a:solidFill>
                  </a:tcPr>
                </a:tc>
                <a:tc hMerge="1">
                  <a:txBody>
                    <a:bodyPr/>
                    <a:lstStyle/>
                    <a:p>
                      <a:endParaRPr lang="en-US"/>
                    </a:p>
                  </a:txBody>
                  <a:tcPr/>
                </a:tc>
                <a:extLst>
                  <a:ext uri="{0D108BD9-81ED-4DB2-BD59-A6C34878D82A}">
                    <a16:rowId xmlns:a16="http://schemas.microsoft.com/office/drawing/2014/main" val="10003"/>
                  </a:ext>
                </a:extLst>
              </a:tr>
              <a:tr h="1134100">
                <a:tc gridSpan="2">
                  <a:txBody>
                    <a:bodyPr/>
                    <a:lstStyle/>
                    <a:p>
                      <a:pPr marL="0" lvl="0" indent="0" algn="ctr" rtl="0">
                        <a:lnSpc>
                          <a:spcPct val="115000"/>
                        </a:lnSpc>
                        <a:spcBef>
                          <a:spcPts val="1200"/>
                        </a:spcBef>
                        <a:spcAft>
                          <a:spcPts val="0"/>
                        </a:spcAft>
                        <a:buNone/>
                      </a:pPr>
                      <a:r>
                        <a:rPr lang="en-GB" sz="700">
                          <a:solidFill>
                            <a:srgbClr val="FF9900"/>
                          </a:solidFill>
                          <a:latin typeface="Sniglet"/>
                          <a:ea typeface="Sniglet"/>
                          <a:cs typeface="Sniglet"/>
                          <a:sym typeface="Sniglet"/>
                        </a:rPr>
                        <a:t>Gross Domestic Product (GDP)</a:t>
                      </a:r>
                      <a:endParaRPr sz="700">
                        <a:solidFill>
                          <a:srgbClr val="FF9900"/>
                        </a:solidFill>
                        <a:latin typeface="Sniglet"/>
                        <a:ea typeface="Sniglet"/>
                        <a:cs typeface="Sniglet"/>
                        <a:sym typeface="Sniglet"/>
                      </a:endParaRPr>
                    </a:p>
                    <a:p>
                      <a:pPr marL="0" lvl="0" indent="0" algn="ctr" rtl="0">
                        <a:spcBef>
                          <a:spcPts val="0"/>
                        </a:spcBef>
                        <a:spcAft>
                          <a:spcPts val="0"/>
                        </a:spcAft>
                        <a:buNone/>
                      </a:pPr>
                      <a:r>
                        <a:rPr lang="en-GB" sz="700">
                          <a:solidFill>
                            <a:schemeClr val="dk1"/>
                          </a:solidFill>
                          <a:latin typeface="Sniglet"/>
                          <a:ea typeface="Sniglet"/>
                          <a:cs typeface="Sniglet"/>
                          <a:sym typeface="Sniglet"/>
                        </a:rPr>
                        <a:t>A measure of the amount of goods and services a country produces.  A rise in GDP indicates that the economy is growing and it is likely that incomes will rise too</a:t>
                      </a:r>
                      <a:endParaRPr sz="700">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chemeClr val="lt2"/>
                    </a:solidFill>
                  </a:tcPr>
                </a:tc>
                <a:tc hMerge="1">
                  <a:txBody>
                    <a:bodyPr/>
                    <a:lstStyle/>
                    <a:p>
                      <a:endParaRPr lang="en-US"/>
                    </a:p>
                  </a:txBody>
                  <a:tcPr/>
                </a:tc>
                <a:extLst>
                  <a:ext uri="{0D108BD9-81ED-4DB2-BD59-A6C34878D82A}">
                    <a16:rowId xmlns:a16="http://schemas.microsoft.com/office/drawing/2014/main" val="10004"/>
                  </a:ext>
                </a:extLst>
              </a:tr>
              <a:tr h="957400">
                <a:tc gridSpan="2">
                  <a:txBody>
                    <a:bodyPr/>
                    <a:lstStyle/>
                    <a:p>
                      <a:pPr marL="0" lvl="0" indent="0" algn="ctr" rtl="0">
                        <a:lnSpc>
                          <a:spcPct val="115000"/>
                        </a:lnSpc>
                        <a:spcBef>
                          <a:spcPts val="1200"/>
                        </a:spcBef>
                        <a:spcAft>
                          <a:spcPts val="0"/>
                        </a:spcAft>
                        <a:buNone/>
                      </a:pPr>
                      <a:r>
                        <a:rPr lang="en-GB" sz="700">
                          <a:solidFill>
                            <a:srgbClr val="FF9900"/>
                          </a:solidFill>
                          <a:latin typeface="Sniglet"/>
                          <a:ea typeface="Sniglet"/>
                          <a:cs typeface="Sniglet"/>
                          <a:sym typeface="Sniglet"/>
                        </a:rPr>
                        <a:t>Unemployment</a:t>
                      </a:r>
                      <a:endParaRPr sz="700">
                        <a:solidFill>
                          <a:srgbClr val="FF9900"/>
                        </a:solidFill>
                        <a:latin typeface="Sniglet"/>
                        <a:ea typeface="Sniglet"/>
                        <a:cs typeface="Sniglet"/>
                        <a:sym typeface="Sniglet"/>
                      </a:endParaRPr>
                    </a:p>
                    <a:p>
                      <a:pPr marL="0" lvl="0" indent="0" algn="ctr" rtl="0">
                        <a:lnSpc>
                          <a:spcPct val="115000"/>
                        </a:lnSpc>
                        <a:spcBef>
                          <a:spcPts val="0"/>
                        </a:spcBef>
                        <a:spcAft>
                          <a:spcPts val="0"/>
                        </a:spcAft>
                        <a:buNone/>
                      </a:pPr>
                      <a:r>
                        <a:rPr lang="en-GB" sz="700">
                          <a:latin typeface="Sniglet"/>
                          <a:ea typeface="Sniglet"/>
                          <a:cs typeface="Sniglet"/>
                          <a:sym typeface="Sniglet"/>
                        </a:rPr>
                        <a:t>The number of people out of work in a country</a:t>
                      </a:r>
                      <a:endParaRPr sz="700">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chemeClr val="lt2"/>
                    </a:solidFill>
                  </a:tcPr>
                </a:tc>
                <a:tc hMerge="1">
                  <a:txBody>
                    <a:bodyPr/>
                    <a:lstStyle/>
                    <a:p>
                      <a:endParaRPr lang="en-US"/>
                    </a:p>
                  </a:txBody>
                  <a:tcPr/>
                </a:tc>
                <a:extLst>
                  <a:ext uri="{0D108BD9-81ED-4DB2-BD59-A6C34878D82A}">
                    <a16:rowId xmlns:a16="http://schemas.microsoft.com/office/drawing/2014/main" val="10005"/>
                  </a:ext>
                </a:extLst>
              </a:tr>
            </a:tbl>
          </a:graphicData>
        </a:graphic>
      </p:graphicFrame>
      <p:pic>
        <p:nvPicPr>
          <p:cNvPr id="274" name="Google Shape;274;p30"/>
          <p:cNvPicPr preferRelativeResize="0"/>
          <p:nvPr/>
        </p:nvPicPr>
        <p:blipFill>
          <a:blip r:embed="rId4">
            <a:alphaModFix/>
          </a:blip>
          <a:stretch>
            <a:fillRect/>
          </a:stretch>
        </p:blipFill>
        <p:spPr>
          <a:xfrm>
            <a:off x="3897950" y="566500"/>
            <a:ext cx="3934176" cy="1154400"/>
          </a:xfrm>
          <a:prstGeom prst="rect">
            <a:avLst/>
          </a:prstGeom>
          <a:noFill/>
          <a:ln>
            <a:noFill/>
          </a:ln>
        </p:spPr>
      </p:pic>
      <p:pic>
        <p:nvPicPr>
          <p:cNvPr id="275" name="Google Shape;275;p30"/>
          <p:cNvPicPr preferRelativeResize="0"/>
          <p:nvPr/>
        </p:nvPicPr>
        <p:blipFill>
          <a:blip r:embed="rId4">
            <a:alphaModFix/>
          </a:blip>
          <a:stretch>
            <a:fillRect/>
          </a:stretch>
        </p:blipFill>
        <p:spPr>
          <a:xfrm>
            <a:off x="143650" y="2198175"/>
            <a:ext cx="1641899" cy="1963075"/>
          </a:xfrm>
          <a:prstGeom prst="rect">
            <a:avLst/>
          </a:prstGeom>
          <a:noFill/>
          <a:ln>
            <a:noFill/>
          </a:ln>
        </p:spPr>
      </p:pic>
      <p:sp>
        <p:nvSpPr>
          <p:cNvPr id="276" name="Google Shape;276;p30"/>
          <p:cNvSpPr/>
          <p:nvPr/>
        </p:nvSpPr>
        <p:spPr>
          <a:xfrm>
            <a:off x="1397079" y="4243541"/>
            <a:ext cx="1397100" cy="901200"/>
          </a:xfrm>
          <a:prstGeom prst="rect">
            <a:avLst/>
          </a:prstGeom>
          <a:solidFill>
            <a:srgbClr val="F6B26B"/>
          </a:solidFill>
          <a:ln w="9525" cap="flat" cmpd="sng">
            <a:solidFill>
              <a:schemeClr val="dk2"/>
            </a:solidFill>
            <a:prstDash val="solid"/>
            <a:round/>
            <a:headEnd type="none" w="sm" len="sm"/>
            <a:tailEnd type="none" w="sm" len="sm"/>
          </a:ln>
        </p:spPr>
        <p:txBody>
          <a:bodyPr spcFirstLastPara="1" wrap="square" lIns="73700" tIns="73700" rIns="73700" bIns="73700" anchor="t" anchorCtr="0">
            <a:noAutofit/>
          </a:bodyPr>
          <a:lstStyle/>
          <a:p>
            <a:pPr marL="0" lvl="0" indent="0" algn="ctr" rtl="0">
              <a:spcBef>
                <a:spcPts val="0"/>
              </a:spcBef>
              <a:spcAft>
                <a:spcPts val="0"/>
              </a:spcAft>
              <a:buNone/>
            </a:pPr>
            <a:r>
              <a:rPr lang="en-GB" sz="800">
                <a:latin typeface="Sniglet"/>
                <a:ea typeface="Sniglet"/>
                <a:cs typeface="Sniglet"/>
                <a:sym typeface="Sniglet"/>
              </a:rPr>
              <a:t>Quizlet</a:t>
            </a:r>
            <a:endParaRPr sz="800">
              <a:latin typeface="Sniglet"/>
              <a:ea typeface="Sniglet"/>
              <a:cs typeface="Sniglet"/>
              <a:sym typeface="Sniglet"/>
            </a:endParaRPr>
          </a:p>
        </p:txBody>
      </p:sp>
      <p:sp>
        <p:nvSpPr>
          <p:cNvPr id="277" name="Google Shape;277;p30"/>
          <p:cNvSpPr/>
          <p:nvPr/>
        </p:nvSpPr>
        <p:spPr>
          <a:xfrm>
            <a:off x="2794158" y="4243541"/>
            <a:ext cx="1397100" cy="901200"/>
          </a:xfrm>
          <a:prstGeom prst="rect">
            <a:avLst/>
          </a:prstGeom>
          <a:solidFill>
            <a:srgbClr val="FFF2CC"/>
          </a:solidFill>
          <a:ln w="9525" cap="flat" cmpd="sng">
            <a:solidFill>
              <a:schemeClr val="dk2"/>
            </a:solidFill>
            <a:prstDash val="solid"/>
            <a:round/>
            <a:headEnd type="none" w="sm" len="sm"/>
            <a:tailEnd type="none" w="sm" len="sm"/>
          </a:ln>
        </p:spPr>
        <p:txBody>
          <a:bodyPr spcFirstLastPara="1" wrap="square" lIns="73700" tIns="73700" rIns="73700" bIns="73700" anchor="t" anchorCtr="0">
            <a:noAutofit/>
          </a:bodyPr>
          <a:lstStyle/>
          <a:p>
            <a:pPr marL="0" lvl="0" indent="0" algn="ctr" rtl="0">
              <a:spcBef>
                <a:spcPts val="0"/>
              </a:spcBef>
              <a:spcAft>
                <a:spcPts val="0"/>
              </a:spcAft>
              <a:buClr>
                <a:schemeClr val="dk1"/>
              </a:buClr>
              <a:buSzPts val="900"/>
              <a:buFont typeface="Arial"/>
              <a:buNone/>
            </a:pPr>
            <a:r>
              <a:rPr lang="en-GB" sz="800">
                <a:solidFill>
                  <a:schemeClr val="dk1"/>
                </a:solidFill>
                <a:latin typeface="Sniglet"/>
                <a:ea typeface="Sniglet"/>
                <a:cs typeface="Sniglet"/>
                <a:sym typeface="Sniglet"/>
              </a:rPr>
              <a:t>Exam Style  Question</a:t>
            </a:r>
            <a:endParaRPr sz="800">
              <a:solidFill>
                <a:schemeClr val="dk1"/>
              </a:solidFill>
              <a:latin typeface="Sniglet"/>
              <a:ea typeface="Sniglet"/>
              <a:cs typeface="Sniglet"/>
              <a:sym typeface="Sniglet"/>
            </a:endParaRPr>
          </a:p>
          <a:p>
            <a:pPr marL="0" lvl="0" indent="0" algn="l" rtl="0">
              <a:spcBef>
                <a:spcPts val="0"/>
              </a:spcBef>
              <a:spcAft>
                <a:spcPts val="0"/>
              </a:spcAft>
              <a:buNone/>
            </a:pPr>
            <a:endParaRPr sz="1100"/>
          </a:p>
        </p:txBody>
      </p:sp>
      <p:sp>
        <p:nvSpPr>
          <p:cNvPr id="278" name="Google Shape;278;p30"/>
          <p:cNvSpPr/>
          <p:nvPr/>
        </p:nvSpPr>
        <p:spPr>
          <a:xfrm>
            <a:off x="4191237" y="4243541"/>
            <a:ext cx="1397100" cy="901200"/>
          </a:xfrm>
          <a:prstGeom prst="rect">
            <a:avLst/>
          </a:prstGeom>
          <a:solidFill>
            <a:srgbClr val="F6B26B"/>
          </a:solidFill>
          <a:ln w="9525" cap="flat" cmpd="sng">
            <a:solidFill>
              <a:schemeClr val="dk2"/>
            </a:solidFill>
            <a:prstDash val="solid"/>
            <a:round/>
            <a:headEnd type="none" w="sm" len="sm"/>
            <a:tailEnd type="none" w="sm" len="sm"/>
          </a:ln>
        </p:spPr>
        <p:txBody>
          <a:bodyPr spcFirstLastPara="1" wrap="square" lIns="73700" tIns="73700" rIns="73700" bIns="73700" anchor="t" anchorCtr="0">
            <a:noAutofit/>
          </a:bodyPr>
          <a:lstStyle/>
          <a:p>
            <a:pPr marL="0" lvl="0" indent="0" algn="ctr" rtl="0">
              <a:spcBef>
                <a:spcPts val="0"/>
              </a:spcBef>
              <a:spcAft>
                <a:spcPts val="0"/>
              </a:spcAft>
              <a:buClr>
                <a:schemeClr val="dk1"/>
              </a:buClr>
              <a:buSzPts val="900"/>
              <a:buFont typeface="Arial"/>
              <a:buNone/>
            </a:pPr>
            <a:r>
              <a:rPr lang="en-GB" sz="800">
                <a:solidFill>
                  <a:schemeClr val="dk1"/>
                </a:solidFill>
                <a:latin typeface="Sniglet"/>
                <a:ea typeface="Sniglet"/>
                <a:cs typeface="Sniglet"/>
                <a:sym typeface="Sniglet"/>
              </a:rPr>
              <a:t>Video Links</a:t>
            </a:r>
            <a:endParaRPr sz="800">
              <a:solidFill>
                <a:schemeClr val="dk1"/>
              </a:solidFill>
              <a:latin typeface="Sniglet"/>
              <a:ea typeface="Sniglet"/>
              <a:cs typeface="Sniglet"/>
              <a:sym typeface="Sniglet"/>
            </a:endParaRPr>
          </a:p>
          <a:p>
            <a:pPr marL="0" lvl="0" indent="0" algn="l" rtl="0">
              <a:spcBef>
                <a:spcPts val="0"/>
              </a:spcBef>
              <a:spcAft>
                <a:spcPts val="0"/>
              </a:spcAft>
              <a:buNone/>
            </a:pPr>
            <a:endParaRPr sz="1100"/>
          </a:p>
        </p:txBody>
      </p:sp>
      <p:sp>
        <p:nvSpPr>
          <p:cNvPr id="279" name="Google Shape;279;p30"/>
          <p:cNvSpPr/>
          <p:nvPr/>
        </p:nvSpPr>
        <p:spPr>
          <a:xfrm>
            <a:off x="5588316" y="4243485"/>
            <a:ext cx="1397100" cy="901200"/>
          </a:xfrm>
          <a:prstGeom prst="rect">
            <a:avLst/>
          </a:prstGeom>
          <a:solidFill>
            <a:srgbClr val="FFF2CC"/>
          </a:solidFill>
          <a:ln w="9525" cap="flat" cmpd="sng">
            <a:solidFill>
              <a:schemeClr val="dk2"/>
            </a:solidFill>
            <a:prstDash val="solid"/>
            <a:round/>
            <a:headEnd type="none" w="sm" len="sm"/>
            <a:tailEnd type="none" w="sm" len="sm"/>
          </a:ln>
        </p:spPr>
        <p:txBody>
          <a:bodyPr spcFirstLastPara="1" wrap="square" lIns="73700" tIns="73700" rIns="73700" bIns="73700" anchor="t" anchorCtr="0">
            <a:noAutofit/>
          </a:bodyPr>
          <a:lstStyle/>
          <a:p>
            <a:pPr marL="0" lvl="0" indent="0" algn="ctr" rtl="0">
              <a:spcBef>
                <a:spcPts val="0"/>
              </a:spcBef>
              <a:spcAft>
                <a:spcPts val="0"/>
              </a:spcAft>
              <a:buClr>
                <a:schemeClr val="dk1"/>
              </a:buClr>
              <a:buSzPts val="900"/>
              <a:buFont typeface="Arial"/>
              <a:buNone/>
            </a:pPr>
            <a:r>
              <a:rPr lang="en-GB" sz="800">
                <a:solidFill>
                  <a:schemeClr val="dk1"/>
                </a:solidFill>
                <a:latin typeface="Sniglet"/>
                <a:ea typeface="Sniglet"/>
                <a:cs typeface="Sniglet"/>
                <a:sym typeface="Sniglet"/>
              </a:rPr>
              <a:t>Extended Reading</a:t>
            </a:r>
            <a:endParaRPr sz="800">
              <a:solidFill>
                <a:schemeClr val="dk1"/>
              </a:solidFill>
              <a:latin typeface="Sniglet"/>
              <a:ea typeface="Sniglet"/>
              <a:cs typeface="Sniglet"/>
              <a:sym typeface="Sniglet"/>
            </a:endParaRPr>
          </a:p>
          <a:p>
            <a:pPr marL="0" lvl="0" indent="0" algn="l" rtl="0">
              <a:spcBef>
                <a:spcPts val="0"/>
              </a:spcBef>
              <a:spcAft>
                <a:spcPts val="0"/>
              </a:spcAft>
              <a:buNone/>
            </a:pPr>
            <a:endParaRPr sz="1100"/>
          </a:p>
        </p:txBody>
      </p:sp>
      <p:sp>
        <p:nvSpPr>
          <p:cNvPr id="280" name="Google Shape;280;p30"/>
          <p:cNvSpPr/>
          <p:nvPr/>
        </p:nvSpPr>
        <p:spPr>
          <a:xfrm>
            <a:off x="236750" y="393450"/>
            <a:ext cx="2000400" cy="270300"/>
          </a:xfrm>
          <a:prstGeom prst="rect">
            <a:avLst/>
          </a:prstGeom>
          <a:solidFill>
            <a:srgbClr val="F79646"/>
          </a:solidFill>
          <a:ln w="9525" cap="flat" cmpd="sng">
            <a:solidFill>
              <a:schemeClr val="dk2"/>
            </a:solidFill>
            <a:prstDash val="solid"/>
            <a:round/>
            <a:headEnd type="none" w="sm" len="sm"/>
            <a:tailEnd type="none" w="sm" len="sm"/>
          </a:ln>
        </p:spPr>
        <p:txBody>
          <a:bodyPr spcFirstLastPara="1" wrap="square" lIns="73700" tIns="73700" rIns="73700" bIns="73700" anchor="ctr" anchorCtr="0">
            <a:noAutofit/>
          </a:bodyPr>
          <a:lstStyle/>
          <a:p>
            <a:pPr marL="0" lvl="0" indent="0" algn="ctr" rtl="0">
              <a:spcBef>
                <a:spcPts val="0"/>
              </a:spcBef>
              <a:spcAft>
                <a:spcPts val="0"/>
              </a:spcAft>
              <a:buNone/>
            </a:pPr>
            <a:r>
              <a:rPr lang="en-GB" sz="1000">
                <a:latin typeface="Sniglet"/>
                <a:ea typeface="Sniglet"/>
                <a:cs typeface="Sniglet"/>
                <a:sym typeface="Sniglet"/>
              </a:rPr>
              <a:t>Levels of consumer income</a:t>
            </a:r>
            <a:endParaRPr sz="1000">
              <a:latin typeface="Sniglet"/>
              <a:ea typeface="Sniglet"/>
              <a:cs typeface="Sniglet"/>
              <a:sym typeface="Sniglet"/>
            </a:endParaRPr>
          </a:p>
        </p:txBody>
      </p:sp>
      <p:sp>
        <p:nvSpPr>
          <p:cNvPr id="281" name="Google Shape;281;p30"/>
          <p:cNvSpPr/>
          <p:nvPr/>
        </p:nvSpPr>
        <p:spPr>
          <a:xfrm>
            <a:off x="4187927" y="393438"/>
            <a:ext cx="1641900" cy="270300"/>
          </a:xfrm>
          <a:prstGeom prst="rect">
            <a:avLst/>
          </a:prstGeom>
          <a:solidFill>
            <a:srgbClr val="F79646"/>
          </a:solidFill>
          <a:ln w="9525" cap="flat" cmpd="sng">
            <a:solidFill>
              <a:schemeClr val="dk2"/>
            </a:solidFill>
            <a:prstDash val="solid"/>
            <a:round/>
            <a:headEnd type="none" w="sm" len="sm"/>
            <a:tailEnd type="none" w="sm" len="sm"/>
          </a:ln>
        </p:spPr>
        <p:txBody>
          <a:bodyPr spcFirstLastPara="1" wrap="square" lIns="73700" tIns="73700" rIns="73700" bIns="73700" anchor="ctr" anchorCtr="0">
            <a:noAutofit/>
          </a:bodyPr>
          <a:lstStyle/>
          <a:p>
            <a:pPr marL="0" lvl="0" indent="0" algn="ctr" rtl="0">
              <a:spcBef>
                <a:spcPts val="0"/>
              </a:spcBef>
              <a:spcAft>
                <a:spcPts val="0"/>
              </a:spcAft>
              <a:buNone/>
            </a:pPr>
            <a:r>
              <a:rPr lang="en-GB" sz="1000">
                <a:latin typeface="Sniglet"/>
                <a:ea typeface="Sniglet"/>
                <a:cs typeface="Sniglet"/>
                <a:sym typeface="Sniglet"/>
              </a:rPr>
              <a:t>Levels of unemployment</a:t>
            </a:r>
            <a:endParaRPr sz="1000">
              <a:latin typeface="Sniglet"/>
              <a:ea typeface="Sniglet"/>
              <a:cs typeface="Sniglet"/>
              <a:sym typeface="Sniglet"/>
            </a:endParaRPr>
          </a:p>
        </p:txBody>
      </p:sp>
      <p:sp>
        <p:nvSpPr>
          <p:cNvPr id="282" name="Google Shape;282;p30"/>
          <p:cNvSpPr/>
          <p:nvPr/>
        </p:nvSpPr>
        <p:spPr>
          <a:xfrm>
            <a:off x="167225" y="1720900"/>
            <a:ext cx="3502200" cy="270300"/>
          </a:xfrm>
          <a:prstGeom prst="rect">
            <a:avLst/>
          </a:prstGeom>
          <a:solidFill>
            <a:srgbClr val="F79646"/>
          </a:solidFill>
          <a:ln w="9525" cap="flat" cmpd="sng">
            <a:solidFill>
              <a:schemeClr val="dk2"/>
            </a:solidFill>
            <a:prstDash val="solid"/>
            <a:round/>
            <a:headEnd type="none" w="sm" len="sm"/>
            <a:tailEnd type="none" w="sm" len="sm"/>
          </a:ln>
        </p:spPr>
        <p:txBody>
          <a:bodyPr spcFirstLastPara="1" wrap="square" lIns="73700" tIns="73700" rIns="73700" bIns="73700" anchor="ctr" anchorCtr="0">
            <a:noAutofit/>
          </a:bodyPr>
          <a:lstStyle/>
          <a:p>
            <a:pPr marL="0" lvl="0" indent="0" algn="ctr" rtl="0">
              <a:spcBef>
                <a:spcPts val="0"/>
              </a:spcBef>
              <a:spcAft>
                <a:spcPts val="0"/>
              </a:spcAft>
              <a:buNone/>
            </a:pPr>
            <a:r>
              <a:rPr lang="en-GB" sz="1000">
                <a:latin typeface="Sniglet"/>
                <a:ea typeface="Sniglet"/>
                <a:cs typeface="Sniglet"/>
                <a:sym typeface="Sniglet"/>
              </a:rPr>
              <a:t>Business impacts from changes in the economic climate</a:t>
            </a:r>
            <a:endParaRPr sz="1000">
              <a:latin typeface="Sniglet"/>
              <a:ea typeface="Sniglet"/>
              <a:cs typeface="Sniglet"/>
              <a:sym typeface="Sniglet"/>
            </a:endParaRPr>
          </a:p>
        </p:txBody>
      </p:sp>
      <p:sp>
        <p:nvSpPr>
          <p:cNvPr id="283" name="Google Shape;283;p30"/>
          <p:cNvSpPr/>
          <p:nvPr/>
        </p:nvSpPr>
        <p:spPr>
          <a:xfrm>
            <a:off x="0" y="4243473"/>
            <a:ext cx="1397100" cy="901200"/>
          </a:xfrm>
          <a:prstGeom prst="rect">
            <a:avLst/>
          </a:prstGeom>
          <a:solidFill>
            <a:srgbClr val="FFF2CC"/>
          </a:solidFill>
          <a:ln w="9525" cap="flat" cmpd="sng">
            <a:solidFill>
              <a:schemeClr val="dk2"/>
            </a:solidFill>
            <a:prstDash val="solid"/>
            <a:round/>
            <a:headEnd type="none" w="sm" len="sm"/>
            <a:tailEnd type="none" w="sm" len="sm"/>
          </a:ln>
        </p:spPr>
        <p:txBody>
          <a:bodyPr spcFirstLastPara="1" wrap="square" lIns="73700" tIns="73700" rIns="73700" bIns="73700" anchor="t" anchorCtr="0">
            <a:noAutofit/>
          </a:bodyPr>
          <a:lstStyle/>
          <a:p>
            <a:pPr marL="0" lvl="0" indent="0" algn="ctr" rtl="0">
              <a:spcBef>
                <a:spcPts val="0"/>
              </a:spcBef>
              <a:spcAft>
                <a:spcPts val="0"/>
              </a:spcAft>
              <a:buNone/>
            </a:pPr>
            <a:r>
              <a:rPr lang="en-GB" sz="800">
                <a:latin typeface="Sniglet"/>
                <a:ea typeface="Sniglet"/>
                <a:cs typeface="Sniglet"/>
                <a:sym typeface="Sniglet"/>
              </a:rPr>
              <a:t>Quizizz - test yourself!</a:t>
            </a:r>
            <a:endParaRPr sz="800">
              <a:latin typeface="Sniglet"/>
              <a:ea typeface="Sniglet"/>
              <a:cs typeface="Sniglet"/>
              <a:sym typeface="Sniglet"/>
            </a:endParaRPr>
          </a:p>
        </p:txBody>
      </p:sp>
      <p:sp>
        <p:nvSpPr>
          <p:cNvPr id="284" name="Google Shape;284;p30"/>
          <p:cNvSpPr txBox="1"/>
          <p:nvPr/>
        </p:nvSpPr>
        <p:spPr>
          <a:xfrm>
            <a:off x="238500" y="636975"/>
            <a:ext cx="3150300" cy="1154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900"/>
              <a:t>If GDP in an economy is rising then levels of income, for many, will rise too.  This influences the amount that people can spend. When incomes go up and people have more money to spend, businesses will generally sell more goods and services.</a:t>
            </a:r>
            <a:endParaRPr sz="900"/>
          </a:p>
          <a:p>
            <a:pPr marL="0" lvl="0" indent="0" algn="l" rtl="0">
              <a:spcBef>
                <a:spcPts val="0"/>
              </a:spcBef>
              <a:spcAft>
                <a:spcPts val="0"/>
              </a:spcAft>
              <a:buNone/>
            </a:pPr>
            <a:r>
              <a:rPr lang="en-GB" sz="900">
                <a:solidFill>
                  <a:schemeClr val="dk1"/>
                </a:solidFill>
              </a:rPr>
              <a:t>Lower levels of income means people generally have less to spend and may avoid purchasing non essential items.  </a:t>
            </a:r>
            <a:endParaRPr sz="900"/>
          </a:p>
        </p:txBody>
      </p:sp>
      <p:sp>
        <p:nvSpPr>
          <p:cNvPr id="285" name="Google Shape;285;p30"/>
          <p:cNvSpPr txBox="1"/>
          <p:nvPr/>
        </p:nvSpPr>
        <p:spPr>
          <a:xfrm>
            <a:off x="4157863" y="650150"/>
            <a:ext cx="35778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900"/>
              <a:t>If GDP falls, the economy may enter a recession.  This means fewer goods and services are produced and levels of unemployment will rise. High levels of unemployment will impact on consumers’ incomes and how much they have to spend. </a:t>
            </a:r>
            <a:endParaRPr sz="900"/>
          </a:p>
        </p:txBody>
      </p:sp>
      <p:sp>
        <p:nvSpPr>
          <p:cNvPr id="286" name="Google Shape;286;p30"/>
          <p:cNvSpPr/>
          <p:nvPr/>
        </p:nvSpPr>
        <p:spPr>
          <a:xfrm>
            <a:off x="196687" y="2061063"/>
            <a:ext cx="1158900" cy="2703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73700" tIns="73700" rIns="73700" bIns="73700" anchor="ctr" anchorCtr="0">
            <a:noAutofit/>
          </a:bodyPr>
          <a:lstStyle/>
          <a:p>
            <a:pPr marL="0" lvl="0" indent="0" algn="ctr" rtl="0">
              <a:spcBef>
                <a:spcPts val="0"/>
              </a:spcBef>
              <a:spcAft>
                <a:spcPts val="0"/>
              </a:spcAft>
              <a:buNone/>
            </a:pPr>
            <a:r>
              <a:rPr lang="en-GB" sz="1000">
                <a:latin typeface="Sniglet"/>
                <a:ea typeface="Sniglet"/>
                <a:cs typeface="Sniglet"/>
                <a:sym typeface="Sniglet"/>
              </a:rPr>
              <a:t>Human Resources</a:t>
            </a:r>
            <a:endParaRPr sz="1000">
              <a:latin typeface="Sniglet"/>
              <a:ea typeface="Sniglet"/>
              <a:cs typeface="Sniglet"/>
              <a:sym typeface="Sniglet"/>
            </a:endParaRPr>
          </a:p>
        </p:txBody>
      </p:sp>
      <p:pic>
        <p:nvPicPr>
          <p:cNvPr id="287" name="Google Shape;287;p30"/>
          <p:cNvPicPr preferRelativeResize="0"/>
          <p:nvPr/>
        </p:nvPicPr>
        <p:blipFill>
          <a:blip r:embed="rId4">
            <a:alphaModFix/>
          </a:blip>
          <a:stretch>
            <a:fillRect/>
          </a:stretch>
        </p:blipFill>
        <p:spPr>
          <a:xfrm>
            <a:off x="4263100" y="1791375"/>
            <a:ext cx="3685049" cy="2516050"/>
          </a:xfrm>
          <a:prstGeom prst="rect">
            <a:avLst/>
          </a:prstGeom>
          <a:noFill/>
          <a:ln>
            <a:noFill/>
          </a:ln>
        </p:spPr>
      </p:pic>
      <p:sp>
        <p:nvSpPr>
          <p:cNvPr id="288" name="Google Shape;288;p30"/>
          <p:cNvSpPr/>
          <p:nvPr/>
        </p:nvSpPr>
        <p:spPr>
          <a:xfrm>
            <a:off x="4429424" y="1720900"/>
            <a:ext cx="1158900" cy="2703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73700" tIns="73700" rIns="73700" bIns="73700" anchor="ctr" anchorCtr="0">
            <a:noAutofit/>
          </a:bodyPr>
          <a:lstStyle/>
          <a:p>
            <a:pPr marL="0" lvl="0" indent="0" algn="ctr" rtl="0">
              <a:spcBef>
                <a:spcPts val="0"/>
              </a:spcBef>
              <a:spcAft>
                <a:spcPts val="0"/>
              </a:spcAft>
              <a:buNone/>
            </a:pPr>
            <a:r>
              <a:rPr lang="en-GB" sz="1000">
                <a:latin typeface="Sniglet"/>
                <a:ea typeface="Sniglet"/>
                <a:cs typeface="Sniglet"/>
                <a:sym typeface="Sniglet"/>
              </a:rPr>
              <a:t>Marketing</a:t>
            </a:r>
            <a:endParaRPr sz="1000">
              <a:latin typeface="Sniglet"/>
              <a:ea typeface="Sniglet"/>
              <a:cs typeface="Sniglet"/>
              <a:sym typeface="Sniglet"/>
            </a:endParaRPr>
          </a:p>
        </p:txBody>
      </p:sp>
      <p:pic>
        <p:nvPicPr>
          <p:cNvPr id="289" name="Google Shape;289;p30"/>
          <p:cNvPicPr preferRelativeResize="0"/>
          <p:nvPr/>
        </p:nvPicPr>
        <p:blipFill>
          <a:blip r:embed="rId4">
            <a:alphaModFix/>
          </a:blip>
          <a:stretch>
            <a:fillRect/>
          </a:stretch>
        </p:blipFill>
        <p:spPr>
          <a:xfrm>
            <a:off x="1857425" y="2267650"/>
            <a:ext cx="2333800" cy="1918175"/>
          </a:xfrm>
          <a:prstGeom prst="rect">
            <a:avLst/>
          </a:prstGeom>
          <a:noFill/>
          <a:ln>
            <a:noFill/>
          </a:ln>
        </p:spPr>
      </p:pic>
      <p:sp>
        <p:nvSpPr>
          <p:cNvPr id="290" name="Google Shape;290;p30"/>
          <p:cNvSpPr/>
          <p:nvPr/>
        </p:nvSpPr>
        <p:spPr>
          <a:xfrm>
            <a:off x="1914812" y="2031463"/>
            <a:ext cx="1158900" cy="2703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73700" tIns="73700" rIns="73700" bIns="73700" anchor="ctr" anchorCtr="0">
            <a:noAutofit/>
          </a:bodyPr>
          <a:lstStyle/>
          <a:p>
            <a:pPr marL="0" lvl="0" indent="0" algn="ctr" rtl="0">
              <a:spcBef>
                <a:spcPts val="0"/>
              </a:spcBef>
              <a:spcAft>
                <a:spcPts val="0"/>
              </a:spcAft>
              <a:buNone/>
            </a:pPr>
            <a:r>
              <a:rPr lang="en-GB" sz="1000">
                <a:latin typeface="Sniglet"/>
                <a:ea typeface="Sniglet"/>
                <a:cs typeface="Sniglet"/>
                <a:sym typeface="Sniglet"/>
              </a:rPr>
              <a:t>Finances</a:t>
            </a:r>
            <a:endParaRPr sz="1000">
              <a:latin typeface="Sniglet"/>
              <a:ea typeface="Sniglet"/>
              <a:cs typeface="Sniglet"/>
              <a:sym typeface="Sniglet"/>
            </a:endParaRPr>
          </a:p>
        </p:txBody>
      </p:sp>
      <p:sp>
        <p:nvSpPr>
          <p:cNvPr id="291" name="Google Shape;291;p30"/>
          <p:cNvSpPr txBox="1"/>
          <p:nvPr/>
        </p:nvSpPr>
        <p:spPr>
          <a:xfrm>
            <a:off x="1857425" y="2342025"/>
            <a:ext cx="2307900" cy="184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900"/>
              <a:t>When incomes are lower, many businesses will suffer a loss of sales and therefore lower revenue and this is likely to impact on profits. Some may go out of business. However,this is not always the case and when incomes fall some businesses have increased their sales eg Aldi.</a:t>
            </a:r>
            <a:endParaRPr sz="900"/>
          </a:p>
          <a:p>
            <a:pPr marL="0" lvl="0" indent="0" algn="l" rtl="0">
              <a:spcBef>
                <a:spcPts val="0"/>
              </a:spcBef>
              <a:spcAft>
                <a:spcPts val="0"/>
              </a:spcAft>
              <a:buNone/>
            </a:pPr>
            <a:r>
              <a:rPr lang="en-GB" sz="900"/>
              <a:t>When sales are lower the finance department may look to reduce costs by improving cash flow and reducing financing/loan costs.</a:t>
            </a:r>
            <a:endParaRPr sz="900"/>
          </a:p>
        </p:txBody>
      </p:sp>
      <p:sp>
        <p:nvSpPr>
          <p:cNvPr id="292" name="Google Shape;292;p30"/>
          <p:cNvSpPr txBox="1"/>
          <p:nvPr/>
        </p:nvSpPr>
        <p:spPr>
          <a:xfrm>
            <a:off x="213125" y="2314150"/>
            <a:ext cx="1451100" cy="184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900"/>
              <a:t>If GDP is falling then unemployment may rise as businesses are not producing as much.  As a result there will be a bigger pool of labour for businesses to recruit from.  Consequently, the wages offered may be lower, which means lower costs for businesses.  </a:t>
            </a:r>
            <a:endParaRPr sz="900"/>
          </a:p>
        </p:txBody>
      </p:sp>
      <p:pic>
        <p:nvPicPr>
          <p:cNvPr id="293" name="Google Shape;293;p30"/>
          <p:cNvPicPr preferRelativeResize="0"/>
          <p:nvPr/>
        </p:nvPicPr>
        <p:blipFill>
          <a:blip r:embed="rId5">
            <a:alphaModFix/>
          </a:blip>
          <a:stretch>
            <a:fillRect/>
          </a:stretch>
        </p:blipFill>
        <p:spPr>
          <a:xfrm>
            <a:off x="3313798" y="318299"/>
            <a:ext cx="844075" cy="939181"/>
          </a:xfrm>
          <a:prstGeom prst="rect">
            <a:avLst/>
          </a:prstGeom>
          <a:noFill/>
          <a:ln>
            <a:noFill/>
          </a:ln>
        </p:spPr>
      </p:pic>
      <p:pic>
        <p:nvPicPr>
          <p:cNvPr id="294" name="Google Shape;294;p30"/>
          <p:cNvPicPr preferRelativeResize="0"/>
          <p:nvPr/>
        </p:nvPicPr>
        <p:blipFill>
          <a:blip r:embed="rId6">
            <a:alphaModFix/>
          </a:blip>
          <a:stretch>
            <a:fillRect/>
          </a:stretch>
        </p:blipFill>
        <p:spPr>
          <a:xfrm>
            <a:off x="1355575" y="3688675"/>
            <a:ext cx="525025" cy="525025"/>
          </a:xfrm>
          <a:prstGeom prst="rect">
            <a:avLst/>
          </a:prstGeom>
          <a:noFill/>
          <a:ln>
            <a:noFill/>
          </a:ln>
        </p:spPr>
      </p:pic>
      <p:pic>
        <p:nvPicPr>
          <p:cNvPr id="295" name="Google Shape;295;p30"/>
          <p:cNvPicPr preferRelativeResize="0"/>
          <p:nvPr/>
        </p:nvPicPr>
        <p:blipFill>
          <a:blip r:embed="rId7">
            <a:alphaModFix/>
          </a:blip>
          <a:stretch>
            <a:fillRect/>
          </a:stretch>
        </p:blipFill>
        <p:spPr>
          <a:xfrm>
            <a:off x="3669350" y="1632049"/>
            <a:ext cx="642825" cy="585046"/>
          </a:xfrm>
          <a:prstGeom prst="rect">
            <a:avLst/>
          </a:prstGeom>
          <a:noFill/>
          <a:ln>
            <a:noFill/>
          </a:ln>
        </p:spPr>
      </p:pic>
      <p:pic>
        <p:nvPicPr>
          <p:cNvPr id="296" name="Google Shape;296;p30">
            <a:hlinkClick r:id="rId8"/>
          </p:cNvPr>
          <p:cNvPicPr preferRelativeResize="0"/>
          <p:nvPr/>
        </p:nvPicPr>
        <p:blipFill>
          <a:blip r:embed="rId9">
            <a:alphaModFix/>
          </a:blip>
          <a:stretch>
            <a:fillRect/>
          </a:stretch>
        </p:blipFill>
        <p:spPr>
          <a:xfrm>
            <a:off x="340600" y="4439000"/>
            <a:ext cx="642825" cy="642825"/>
          </a:xfrm>
          <a:prstGeom prst="rect">
            <a:avLst/>
          </a:prstGeom>
          <a:noFill/>
          <a:ln>
            <a:noFill/>
          </a:ln>
        </p:spPr>
      </p:pic>
      <p:pic>
        <p:nvPicPr>
          <p:cNvPr id="297" name="Google Shape;297;p30">
            <a:hlinkClick r:id="rId10"/>
          </p:cNvPr>
          <p:cNvPicPr preferRelativeResize="0"/>
          <p:nvPr/>
        </p:nvPicPr>
        <p:blipFill>
          <a:blip r:embed="rId11">
            <a:alphaModFix/>
          </a:blip>
          <a:stretch>
            <a:fillRect/>
          </a:stretch>
        </p:blipFill>
        <p:spPr>
          <a:xfrm>
            <a:off x="1832000" y="4443850"/>
            <a:ext cx="585049" cy="585050"/>
          </a:xfrm>
          <a:prstGeom prst="rect">
            <a:avLst/>
          </a:prstGeom>
          <a:noFill/>
          <a:ln>
            <a:noFill/>
          </a:ln>
        </p:spPr>
      </p:pic>
      <p:pic>
        <p:nvPicPr>
          <p:cNvPr id="298" name="Google Shape;298;p30">
            <a:hlinkClick r:id="rId12"/>
          </p:cNvPr>
          <p:cNvPicPr preferRelativeResize="0"/>
          <p:nvPr/>
        </p:nvPicPr>
        <p:blipFill>
          <a:blip r:embed="rId13">
            <a:alphaModFix/>
          </a:blip>
          <a:stretch>
            <a:fillRect/>
          </a:stretch>
        </p:blipFill>
        <p:spPr>
          <a:xfrm>
            <a:off x="4568375" y="4469950"/>
            <a:ext cx="642825" cy="642825"/>
          </a:xfrm>
          <a:prstGeom prst="rect">
            <a:avLst/>
          </a:prstGeom>
          <a:noFill/>
          <a:ln>
            <a:noFill/>
          </a:ln>
        </p:spPr>
      </p:pic>
      <p:pic>
        <p:nvPicPr>
          <p:cNvPr id="299" name="Google Shape;299;p30"/>
          <p:cNvPicPr preferRelativeResize="0"/>
          <p:nvPr/>
        </p:nvPicPr>
        <p:blipFill>
          <a:blip r:embed="rId14">
            <a:alphaModFix/>
          </a:blip>
          <a:stretch>
            <a:fillRect/>
          </a:stretch>
        </p:blipFill>
        <p:spPr>
          <a:xfrm>
            <a:off x="7262775" y="1225375"/>
            <a:ext cx="761575" cy="761550"/>
          </a:xfrm>
          <a:prstGeom prst="rect">
            <a:avLst/>
          </a:prstGeom>
          <a:noFill/>
          <a:ln>
            <a:noFill/>
          </a:ln>
        </p:spPr>
      </p:pic>
      <p:pic>
        <p:nvPicPr>
          <p:cNvPr id="300" name="Google Shape;300;p30"/>
          <p:cNvPicPr preferRelativeResize="0"/>
          <p:nvPr/>
        </p:nvPicPr>
        <p:blipFill>
          <a:blip r:embed="rId15">
            <a:alphaModFix/>
          </a:blip>
          <a:stretch>
            <a:fillRect/>
          </a:stretch>
        </p:blipFill>
        <p:spPr>
          <a:xfrm>
            <a:off x="4027025" y="1740500"/>
            <a:ext cx="4058155" cy="2645501"/>
          </a:xfrm>
          <a:prstGeom prst="rect">
            <a:avLst/>
          </a:prstGeom>
          <a:noFill/>
          <a:ln>
            <a:noFill/>
          </a:ln>
        </p:spPr>
      </p:pic>
      <p:pic>
        <p:nvPicPr>
          <p:cNvPr id="301" name="Google Shape;301;p30">
            <a:hlinkClick r:id="rId16"/>
          </p:cNvPr>
          <p:cNvPicPr preferRelativeResize="0"/>
          <p:nvPr/>
        </p:nvPicPr>
        <p:blipFill>
          <a:blip r:embed="rId17">
            <a:alphaModFix/>
          </a:blip>
          <a:stretch>
            <a:fillRect/>
          </a:stretch>
        </p:blipFill>
        <p:spPr>
          <a:xfrm>
            <a:off x="3113622" y="4439100"/>
            <a:ext cx="642825" cy="642825"/>
          </a:xfrm>
          <a:prstGeom prst="rect">
            <a:avLst/>
          </a:prstGeom>
          <a:noFill/>
          <a:ln>
            <a:noFill/>
          </a:ln>
        </p:spPr>
      </p:pic>
      <p:pic>
        <p:nvPicPr>
          <p:cNvPr id="302" name="Google Shape;302;p30">
            <a:hlinkClick r:id="rId18"/>
          </p:cNvPr>
          <p:cNvPicPr preferRelativeResize="0"/>
          <p:nvPr/>
        </p:nvPicPr>
        <p:blipFill>
          <a:blip r:embed="rId19">
            <a:alphaModFix/>
          </a:blip>
          <a:stretch>
            <a:fillRect/>
          </a:stretch>
        </p:blipFill>
        <p:spPr>
          <a:xfrm>
            <a:off x="5994300" y="4467988"/>
            <a:ext cx="585050" cy="5850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pic>
        <p:nvPicPr>
          <p:cNvPr id="307" name="Google Shape;307;p31"/>
          <p:cNvPicPr preferRelativeResize="0"/>
          <p:nvPr/>
        </p:nvPicPr>
        <p:blipFill>
          <a:blip r:embed="rId3">
            <a:alphaModFix/>
          </a:blip>
          <a:stretch>
            <a:fillRect/>
          </a:stretch>
        </p:blipFill>
        <p:spPr>
          <a:xfrm>
            <a:off x="6985321" y="4252487"/>
            <a:ext cx="999772" cy="883376"/>
          </a:xfrm>
          <a:prstGeom prst="rect">
            <a:avLst/>
          </a:prstGeom>
          <a:noFill/>
          <a:ln w="9525" cap="flat" cmpd="sng">
            <a:solidFill>
              <a:schemeClr val="dk2"/>
            </a:solidFill>
            <a:prstDash val="solid"/>
            <a:round/>
            <a:headEnd type="none" w="sm" len="sm"/>
            <a:tailEnd type="none" w="sm" len="sm"/>
          </a:ln>
        </p:spPr>
      </p:pic>
      <p:pic>
        <p:nvPicPr>
          <p:cNvPr id="308" name="Google Shape;308;p31"/>
          <p:cNvPicPr preferRelativeResize="0"/>
          <p:nvPr/>
        </p:nvPicPr>
        <p:blipFill>
          <a:blip r:embed="rId4">
            <a:alphaModFix/>
          </a:blip>
          <a:stretch>
            <a:fillRect/>
          </a:stretch>
        </p:blipFill>
        <p:spPr>
          <a:xfrm>
            <a:off x="115101" y="406975"/>
            <a:ext cx="2609075" cy="1752000"/>
          </a:xfrm>
          <a:prstGeom prst="rect">
            <a:avLst/>
          </a:prstGeom>
          <a:noFill/>
          <a:ln>
            <a:noFill/>
          </a:ln>
        </p:spPr>
      </p:pic>
      <p:sp>
        <p:nvSpPr>
          <p:cNvPr id="309" name="Google Shape;309;p31"/>
          <p:cNvSpPr/>
          <p:nvPr/>
        </p:nvSpPr>
        <p:spPr>
          <a:xfrm>
            <a:off x="0" y="0"/>
            <a:ext cx="7985100" cy="318300"/>
          </a:xfrm>
          <a:prstGeom prst="rect">
            <a:avLst/>
          </a:prstGeom>
          <a:solidFill>
            <a:srgbClr val="F79646"/>
          </a:solidFill>
          <a:ln w="9525" cap="flat" cmpd="sng">
            <a:solidFill>
              <a:schemeClr val="dk2"/>
            </a:solidFill>
            <a:prstDash val="solid"/>
            <a:round/>
            <a:headEnd type="none" w="sm" len="sm"/>
            <a:tailEnd type="none" w="sm" len="sm"/>
          </a:ln>
        </p:spPr>
        <p:txBody>
          <a:bodyPr spcFirstLastPara="1" wrap="square" lIns="73700" tIns="73700" rIns="73700" bIns="73700" anchor="ctr" anchorCtr="0">
            <a:noAutofit/>
          </a:bodyPr>
          <a:lstStyle/>
          <a:p>
            <a:pPr marL="0" lvl="0" indent="0" algn="l" rtl="0">
              <a:spcBef>
                <a:spcPts val="0"/>
              </a:spcBef>
              <a:spcAft>
                <a:spcPts val="0"/>
              </a:spcAft>
              <a:buNone/>
            </a:pPr>
            <a:r>
              <a:rPr lang="en-GB" sz="1400">
                <a:latin typeface="Sniglet"/>
                <a:ea typeface="Sniglet"/>
                <a:cs typeface="Sniglet"/>
                <a:sym typeface="Sniglet"/>
              </a:rPr>
              <a:t>6.</a:t>
            </a:r>
            <a:r>
              <a:rPr lang="en-GB">
                <a:latin typeface="Sniglet"/>
                <a:ea typeface="Sniglet"/>
                <a:cs typeface="Sniglet"/>
                <a:sym typeface="Sniglet"/>
              </a:rPr>
              <a:t>3   Globalisation</a:t>
            </a:r>
            <a:endParaRPr sz="1400">
              <a:latin typeface="Sniglet"/>
              <a:ea typeface="Sniglet"/>
              <a:cs typeface="Sniglet"/>
              <a:sym typeface="Sniglet"/>
            </a:endParaRPr>
          </a:p>
        </p:txBody>
      </p:sp>
      <p:graphicFrame>
        <p:nvGraphicFramePr>
          <p:cNvPr id="310" name="Google Shape;310;p31"/>
          <p:cNvGraphicFramePr/>
          <p:nvPr/>
        </p:nvGraphicFramePr>
        <p:xfrm>
          <a:off x="7985050" y="-1735"/>
          <a:ext cx="3000000" cy="3000000"/>
        </p:xfrm>
        <a:graphic>
          <a:graphicData uri="http://schemas.openxmlformats.org/drawingml/2006/table">
            <a:tbl>
              <a:tblPr>
                <a:noFill/>
                <a:tableStyleId>{72DD1E0E-B76F-49D5-A3CE-C4B7349586B3}</a:tableStyleId>
              </a:tblPr>
              <a:tblGrid>
                <a:gridCol w="506850">
                  <a:extLst>
                    <a:ext uri="{9D8B030D-6E8A-4147-A177-3AD203B41FA5}">
                      <a16:colId xmlns:a16="http://schemas.microsoft.com/office/drawing/2014/main" val="20000"/>
                    </a:ext>
                  </a:extLst>
                </a:gridCol>
                <a:gridCol w="652000">
                  <a:extLst>
                    <a:ext uri="{9D8B030D-6E8A-4147-A177-3AD203B41FA5}">
                      <a16:colId xmlns:a16="http://schemas.microsoft.com/office/drawing/2014/main" val="20001"/>
                    </a:ext>
                  </a:extLst>
                </a:gridCol>
              </a:tblGrid>
              <a:tr h="294100">
                <a:tc gridSpan="2">
                  <a:txBody>
                    <a:bodyPr/>
                    <a:lstStyle/>
                    <a:p>
                      <a:pPr marL="0" lvl="0" indent="0" algn="ctr" rtl="0">
                        <a:spcBef>
                          <a:spcPts val="0"/>
                        </a:spcBef>
                        <a:spcAft>
                          <a:spcPts val="0"/>
                        </a:spcAft>
                        <a:buNone/>
                      </a:pPr>
                      <a:r>
                        <a:rPr lang="en-GB" sz="1000">
                          <a:latin typeface="Sniglet"/>
                          <a:ea typeface="Sniglet"/>
                          <a:cs typeface="Sniglet"/>
                          <a:sym typeface="Sniglet"/>
                        </a:rPr>
                        <a:t>Key Words</a:t>
                      </a:r>
                      <a:endParaRPr sz="1000">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rgbClr val="FFF2CC"/>
                    </a:solidFill>
                  </a:tcPr>
                </a:tc>
                <a:tc hMerge="1">
                  <a:txBody>
                    <a:bodyPr/>
                    <a:lstStyle/>
                    <a:p>
                      <a:endParaRPr lang="en-US"/>
                    </a:p>
                  </a:txBody>
                  <a:tcPr/>
                </a:tc>
                <a:extLst>
                  <a:ext uri="{0D108BD9-81ED-4DB2-BD59-A6C34878D82A}">
                    <a16:rowId xmlns:a16="http://schemas.microsoft.com/office/drawing/2014/main" val="10000"/>
                  </a:ext>
                </a:extLst>
              </a:tr>
              <a:tr h="958625">
                <a:tc gridSpan="2">
                  <a:txBody>
                    <a:bodyPr/>
                    <a:lstStyle/>
                    <a:p>
                      <a:pPr marL="0" lvl="0" indent="0" algn="ctr" rtl="0">
                        <a:lnSpc>
                          <a:spcPct val="115000"/>
                        </a:lnSpc>
                        <a:spcBef>
                          <a:spcPts val="1200"/>
                        </a:spcBef>
                        <a:spcAft>
                          <a:spcPts val="0"/>
                        </a:spcAft>
                        <a:buNone/>
                      </a:pPr>
                      <a:r>
                        <a:rPr lang="en-GB" sz="600">
                          <a:solidFill>
                            <a:srgbClr val="FF9900"/>
                          </a:solidFill>
                          <a:latin typeface="Sniglet"/>
                          <a:ea typeface="Sniglet"/>
                          <a:cs typeface="Sniglet"/>
                          <a:sym typeface="Sniglet"/>
                        </a:rPr>
                        <a:t>Globalisation </a:t>
                      </a:r>
                      <a:endParaRPr sz="600">
                        <a:solidFill>
                          <a:srgbClr val="FF9900"/>
                        </a:solidFill>
                        <a:latin typeface="Sniglet"/>
                        <a:ea typeface="Sniglet"/>
                        <a:cs typeface="Sniglet"/>
                        <a:sym typeface="Sniglet"/>
                      </a:endParaRPr>
                    </a:p>
                    <a:p>
                      <a:pPr marL="0" lvl="0" indent="0" algn="ctr" rtl="0">
                        <a:lnSpc>
                          <a:spcPct val="115000"/>
                        </a:lnSpc>
                        <a:spcBef>
                          <a:spcPts val="1200"/>
                        </a:spcBef>
                        <a:spcAft>
                          <a:spcPts val="0"/>
                        </a:spcAft>
                        <a:buNone/>
                      </a:pPr>
                      <a:r>
                        <a:rPr lang="en-GB" sz="600">
                          <a:solidFill>
                            <a:schemeClr val="dk1"/>
                          </a:solidFill>
                          <a:latin typeface="Sniglet"/>
                          <a:ea typeface="Sniglet"/>
                          <a:cs typeface="Sniglet"/>
                          <a:sym typeface="Sniglet"/>
                        </a:rPr>
                        <a:t>The process by which business activity around the world has become increasingly interconnected.</a:t>
                      </a:r>
                      <a:endParaRPr sz="600">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chemeClr val="lt2"/>
                    </a:solidFill>
                  </a:tcPr>
                </a:tc>
                <a:tc hMerge="1">
                  <a:txBody>
                    <a:bodyPr/>
                    <a:lstStyle/>
                    <a:p>
                      <a:endParaRPr lang="en-US"/>
                    </a:p>
                  </a:txBody>
                  <a:tcPr/>
                </a:tc>
                <a:extLst>
                  <a:ext uri="{0D108BD9-81ED-4DB2-BD59-A6C34878D82A}">
                    <a16:rowId xmlns:a16="http://schemas.microsoft.com/office/drawing/2014/main" val="10001"/>
                  </a:ext>
                </a:extLst>
              </a:tr>
              <a:tr h="799450">
                <a:tc gridSpan="2">
                  <a:txBody>
                    <a:bodyPr/>
                    <a:lstStyle/>
                    <a:p>
                      <a:pPr marL="0" lvl="0" indent="0" algn="ctr" rtl="0">
                        <a:lnSpc>
                          <a:spcPct val="115000"/>
                        </a:lnSpc>
                        <a:spcBef>
                          <a:spcPts val="1200"/>
                        </a:spcBef>
                        <a:spcAft>
                          <a:spcPts val="0"/>
                        </a:spcAft>
                        <a:buNone/>
                      </a:pPr>
                      <a:r>
                        <a:rPr lang="en-GB" sz="600">
                          <a:solidFill>
                            <a:srgbClr val="FF9900"/>
                          </a:solidFill>
                          <a:latin typeface="Sniglet"/>
                          <a:ea typeface="Sniglet"/>
                          <a:cs typeface="Sniglet"/>
                          <a:sym typeface="Sniglet"/>
                        </a:rPr>
                        <a:t>International brand </a:t>
                      </a:r>
                      <a:endParaRPr sz="600">
                        <a:solidFill>
                          <a:srgbClr val="FF9900"/>
                        </a:solidFill>
                        <a:latin typeface="Sniglet"/>
                        <a:ea typeface="Sniglet"/>
                        <a:cs typeface="Sniglet"/>
                        <a:sym typeface="Sniglet"/>
                      </a:endParaRPr>
                    </a:p>
                    <a:p>
                      <a:pPr marL="0" lvl="0" indent="0" algn="l" rtl="0">
                        <a:spcBef>
                          <a:spcPts val="0"/>
                        </a:spcBef>
                        <a:spcAft>
                          <a:spcPts val="0"/>
                        </a:spcAft>
                        <a:buNone/>
                      </a:pPr>
                      <a:endParaRPr sz="600" i="1">
                        <a:solidFill>
                          <a:schemeClr val="dk1"/>
                        </a:solidFill>
                        <a:latin typeface="Calibri"/>
                        <a:ea typeface="Calibri"/>
                        <a:cs typeface="Calibri"/>
                        <a:sym typeface="Calibri"/>
                      </a:endParaRPr>
                    </a:p>
                    <a:p>
                      <a:pPr marL="0" lvl="0" indent="0" algn="ctr" rtl="0">
                        <a:spcBef>
                          <a:spcPts val="0"/>
                        </a:spcBef>
                        <a:spcAft>
                          <a:spcPts val="0"/>
                        </a:spcAft>
                        <a:buNone/>
                      </a:pPr>
                      <a:r>
                        <a:rPr lang="en-GB" sz="600">
                          <a:solidFill>
                            <a:schemeClr val="dk1"/>
                          </a:solidFill>
                          <a:latin typeface="Sniglet"/>
                          <a:ea typeface="Sniglet"/>
                          <a:cs typeface="Sniglet"/>
                          <a:sym typeface="Sniglet"/>
                        </a:rPr>
                        <a:t>An image or values for a product that are communicated in countries around the world.</a:t>
                      </a:r>
                      <a:endParaRPr sz="600">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chemeClr val="lt2"/>
                    </a:solidFill>
                  </a:tcPr>
                </a:tc>
                <a:tc hMerge="1">
                  <a:txBody>
                    <a:bodyPr/>
                    <a:lstStyle/>
                    <a:p>
                      <a:endParaRPr lang="en-US"/>
                    </a:p>
                  </a:txBody>
                  <a:tcPr/>
                </a:tc>
                <a:extLst>
                  <a:ext uri="{0D108BD9-81ED-4DB2-BD59-A6C34878D82A}">
                    <a16:rowId xmlns:a16="http://schemas.microsoft.com/office/drawing/2014/main" val="10002"/>
                  </a:ext>
                </a:extLst>
              </a:tr>
              <a:tr h="726425">
                <a:tc gridSpan="2">
                  <a:txBody>
                    <a:bodyPr/>
                    <a:lstStyle/>
                    <a:p>
                      <a:pPr marL="0" lvl="0" indent="0" algn="ctr" rtl="0">
                        <a:lnSpc>
                          <a:spcPct val="115000"/>
                        </a:lnSpc>
                        <a:spcBef>
                          <a:spcPts val="1200"/>
                        </a:spcBef>
                        <a:spcAft>
                          <a:spcPts val="0"/>
                        </a:spcAft>
                        <a:buNone/>
                      </a:pPr>
                      <a:r>
                        <a:rPr lang="en-GB" sz="600">
                          <a:solidFill>
                            <a:srgbClr val="FF9900"/>
                          </a:solidFill>
                          <a:latin typeface="Sniglet"/>
                          <a:ea typeface="Sniglet"/>
                          <a:cs typeface="Sniglet"/>
                          <a:sym typeface="Sniglet"/>
                        </a:rPr>
                        <a:t>Multinational companies</a:t>
                      </a:r>
                      <a:endParaRPr sz="600">
                        <a:solidFill>
                          <a:srgbClr val="FF9900"/>
                        </a:solidFill>
                        <a:latin typeface="Sniglet"/>
                        <a:ea typeface="Sniglet"/>
                        <a:cs typeface="Sniglet"/>
                        <a:sym typeface="Sniglet"/>
                      </a:endParaRPr>
                    </a:p>
                    <a:p>
                      <a:pPr marL="0" lvl="0" indent="0" algn="ctr" rtl="0">
                        <a:lnSpc>
                          <a:spcPct val="115000"/>
                        </a:lnSpc>
                        <a:spcBef>
                          <a:spcPts val="1200"/>
                        </a:spcBef>
                        <a:spcAft>
                          <a:spcPts val="0"/>
                        </a:spcAft>
                        <a:buNone/>
                      </a:pPr>
                      <a:r>
                        <a:rPr lang="en-GB" sz="600">
                          <a:solidFill>
                            <a:schemeClr val="dk1"/>
                          </a:solidFill>
                          <a:latin typeface="Sniglet"/>
                          <a:ea typeface="Sniglet"/>
                          <a:cs typeface="Sniglet"/>
                          <a:sym typeface="Sniglet"/>
                        </a:rPr>
                        <a:t>Businesses that operate in different countries around the world.</a:t>
                      </a:r>
                      <a:endParaRPr sz="600">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chemeClr val="lt2"/>
                    </a:solidFill>
                  </a:tcPr>
                </a:tc>
                <a:tc hMerge="1">
                  <a:txBody>
                    <a:bodyPr/>
                    <a:lstStyle/>
                    <a:p>
                      <a:endParaRPr lang="en-US"/>
                    </a:p>
                  </a:txBody>
                  <a:tcPr/>
                </a:tc>
                <a:extLst>
                  <a:ext uri="{0D108BD9-81ED-4DB2-BD59-A6C34878D82A}">
                    <a16:rowId xmlns:a16="http://schemas.microsoft.com/office/drawing/2014/main" val="10003"/>
                  </a:ext>
                </a:extLst>
              </a:tr>
              <a:tr h="1141350">
                <a:tc gridSpan="2">
                  <a:txBody>
                    <a:bodyPr/>
                    <a:lstStyle/>
                    <a:p>
                      <a:pPr marL="0" lvl="0" indent="0" algn="ctr" rtl="0">
                        <a:lnSpc>
                          <a:spcPct val="115000"/>
                        </a:lnSpc>
                        <a:spcBef>
                          <a:spcPts val="1200"/>
                        </a:spcBef>
                        <a:spcAft>
                          <a:spcPts val="0"/>
                        </a:spcAft>
                        <a:buNone/>
                      </a:pPr>
                      <a:r>
                        <a:rPr lang="en-GB" sz="600">
                          <a:solidFill>
                            <a:srgbClr val="FF9900"/>
                          </a:solidFill>
                          <a:latin typeface="Sniglet"/>
                          <a:ea typeface="Sniglet"/>
                          <a:cs typeface="Sniglet"/>
                          <a:sym typeface="Sniglet"/>
                        </a:rPr>
                        <a:t>International branding</a:t>
                      </a:r>
                      <a:endParaRPr sz="600">
                        <a:solidFill>
                          <a:srgbClr val="FF9900"/>
                        </a:solidFill>
                        <a:latin typeface="Sniglet"/>
                        <a:ea typeface="Sniglet"/>
                        <a:cs typeface="Sniglet"/>
                        <a:sym typeface="Sniglet"/>
                      </a:endParaRPr>
                    </a:p>
                    <a:p>
                      <a:pPr marL="0" lvl="0" indent="0" algn="l" rtl="0">
                        <a:spcBef>
                          <a:spcPts val="0"/>
                        </a:spcBef>
                        <a:spcAft>
                          <a:spcPts val="0"/>
                        </a:spcAft>
                        <a:buNone/>
                      </a:pPr>
                      <a:endParaRPr sz="600" i="1">
                        <a:solidFill>
                          <a:schemeClr val="dk1"/>
                        </a:solidFill>
                        <a:latin typeface="Calibri"/>
                        <a:ea typeface="Calibri"/>
                        <a:cs typeface="Calibri"/>
                        <a:sym typeface="Calibri"/>
                      </a:endParaRPr>
                    </a:p>
                    <a:p>
                      <a:pPr marL="0" lvl="0" indent="0" algn="ctr" rtl="0">
                        <a:spcBef>
                          <a:spcPts val="0"/>
                        </a:spcBef>
                        <a:spcAft>
                          <a:spcPts val="0"/>
                        </a:spcAft>
                        <a:buNone/>
                      </a:pPr>
                      <a:r>
                        <a:rPr lang="en-GB" sz="600">
                          <a:solidFill>
                            <a:schemeClr val="dk1"/>
                          </a:solidFill>
                          <a:latin typeface="Sniglet"/>
                          <a:ea typeface="Sniglet"/>
                          <a:cs typeface="Sniglet"/>
                          <a:sym typeface="Sniglet"/>
                        </a:rPr>
                        <a:t>Businesses that sell in many different countries need to think about how they will market their goods and services in a way that will suit the local market – they need to create an international brand</a:t>
                      </a:r>
                      <a:endParaRPr sz="600">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chemeClr val="lt2"/>
                    </a:solidFill>
                  </a:tcPr>
                </a:tc>
                <a:tc hMerge="1">
                  <a:txBody>
                    <a:bodyPr/>
                    <a:lstStyle/>
                    <a:p>
                      <a:endParaRPr lang="en-US"/>
                    </a:p>
                  </a:txBody>
                  <a:tcPr/>
                </a:tc>
                <a:extLst>
                  <a:ext uri="{0D108BD9-81ED-4DB2-BD59-A6C34878D82A}">
                    <a16:rowId xmlns:a16="http://schemas.microsoft.com/office/drawing/2014/main" val="10004"/>
                  </a:ext>
                </a:extLst>
              </a:tr>
              <a:tr h="1223550">
                <a:tc gridSpan="2">
                  <a:txBody>
                    <a:bodyPr/>
                    <a:lstStyle/>
                    <a:p>
                      <a:pPr marL="0" lvl="0" indent="0" algn="ctr" rtl="0">
                        <a:lnSpc>
                          <a:spcPct val="115000"/>
                        </a:lnSpc>
                        <a:spcBef>
                          <a:spcPts val="1200"/>
                        </a:spcBef>
                        <a:spcAft>
                          <a:spcPts val="0"/>
                        </a:spcAft>
                        <a:buNone/>
                      </a:pPr>
                      <a:r>
                        <a:rPr lang="en-GB" sz="600">
                          <a:solidFill>
                            <a:srgbClr val="FF9900"/>
                          </a:solidFill>
                          <a:latin typeface="Sniglet"/>
                          <a:ea typeface="Sniglet"/>
                          <a:cs typeface="Sniglet"/>
                          <a:sym typeface="Sniglet"/>
                        </a:rPr>
                        <a:t>Locating abroad</a:t>
                      </a:r>
                      <a:endParaRPr sz="600">
                        <a:solidFill>
                          <a:srgbClr val="FF9900"/>
                        </a:solidFill>
                        <a:latin typeface="Sniglet"/>
                        <a:ea typeface="Sniglet"/>
                        <a:cs typeface="Sniglet"/>
                        <a:sym typeface="Sniglet"/>
                      </a:endParaRPr>
                    </a:p>
                    <a:p>
                      <a:pPr marL="0" lvl="0" indent="0" algn="ctr" rtl="0">
                        <a:lnSpc>
                          <a:spcPct val="115000"/>
                        </a:lnSpc>
                        <a:spcBef>
                          <a:spcPts val="1200"/>
                        </a:spcBef>
                        <a:spcAft>
                          <a:spcPts val="0"/>
                        </a:spcAft>
                        <a:buNone/>
                      </a:pPr>
                      <a:r>
                        <a:rPr lang="en-GB" sz="600">
                          <a:solidFill>
                            <a:schemeClr val="dk1"/>
                          </a:solidFill>
                          <a:latin typeface="Sniglet"/>
                          <a:ea typeface="Sniglet"/>
                          <a:cs typeface="Sniglet"/>
                          <a:sym typeface="Sniglet"/>
                        </a:rPr>
                        <a:t>Advantages:</a:t>
                      </a:r>
                      <a:endParaRPr sz="600">
                        <a:solidFill>
                          <a:schemeClr val="dk1"/>
                        </a:solidFill>
                        <a:latin typeface="Sniglet"/>
                        <a:ea typeface="Sniglet"/>
                        <a:cs typeface="Sniglet"/>
                        <a:sym typeface="Sniglet"/>
                      </a:endParaRPr>
                    </a:p>
                    <a:p>
                      <a:pPr marL="0" lvl="0" indent="0" algn="ctr" rtl="0">
                        <a:lnSpc>
                          <a:spcPct val="115000"/>
                        </a:lnSpc>
                        <a:spcBef>
                          <a:spcPts val="1200"/>
                        </a:spcBef>
                        <a:spcAft>
                          <a:spcPts val="0"/>
                        </a:spcAft>
                        <a:buNone/>
                      </a:pPr>
                      <a:r>
                        <a:rPr lang="en-GB" sz="600">
                          <a:solidFill>
                            <a:schemeClr val="dk1"/>
                          </a:solidFill>
                          <a:latin typeface="Sniglet"/>
                          <a:ea typeface="Sniglet"/>
                          <a:cs typeface="Sniglet"/>
                          <a:sym typeface="Sniglet"/>
                        </a:rPr>
                        <a:t>Lower production costs, l Supply of expert/skilled workers The business can be located near to the market (its customers).</a:t>
                      </a:r>
                      <a:endParaRPr sz="600">
                        <a:solidFill>
                          <a:schemeClr val="dk1"/>
                        </a:solidFill>
                        <a:latin typeface="Sniglet"/>
                        <a:ea typeface="Sniglet"/>
                        <a:cs typeface="Sniglet"/>
                        <a:sym typeface="Sniglet"/>
                      </a:endParaRPr>
                    </a:p>
                  </a:txBody>
                  <a:tcPr marL="78200" marR="78200" marT="62200" marB="62200" anchor="ctr">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solidFill>
                      <a:schemeClr val="lt2"/>
                    </a:solidFill>
                  </a:tcPr>
                </a:tc>
                <a:tc hMerge="1">
                  <a:txBody>
                    <a:bodyPr/>
                    <a:lstStyle/>
                    <a:p>
                      <a:endParaRPr lang="en-US"/>
                    </a:p>
                  </a:txBody>
                  <a:tcPr/>
                </a:tc>
                <a:extLst>
                  <a:ext uri="{0D108BD9-81ED-4DB2-BD59-A6C34878D82A}">
                    <a16:rowId xmlns:a16="http://schemas.microsoft.com/office/drawing/2014/main" val="10005"/>
                  </a:ext>
                </a:extLst>
              </a:tr>
            </a:tbl>
          </a:graphicData>
        </a:graphic>
      </p:graphicFrame>
      <p:pic>
        <p:nvPicPr>
          <p:cNvPr id="311" name="Google Shape;311;p31"/>
          <p:cNvPicPr preferRelativeResize="0"/>
          <p:nvPr/>
        </p:nvPicPr>
        <p:blipFill>
          <a:blip r:embed="rId4">
            <a:alphaModFix/>
          </a:blip>
          <a:stretch>
            <a:fillRect/>
          </a:stretch>
        </p:blipFill>
        <p:spPr>
          <a:xfrm>
            <a:off x="2837148" y="404833"/>
            <a:ext cx="5034950" cy="1752005"/>
          </a:xfrm>
          <a:prstGeom prst="rect">
            <a:avLst/>
          </a:prstGeom>
          <a:noFill/>
          <a:ln>
            <a:noFill/>
          </a:ln>
        </p:spPr>
      </p:pic>
      <p:sp>
        <p:nvSpPr>
          <p:cNvPr id="312" name="Google Shape;312;p31"/>
          <p:cNvSpPr/>
          <p:nvPr/>
        </p:nvSpPr>
        <p:spPr>
          <a:xfrm>
            <a:off x="1397079" y="4243541"/>
            <a:ext cx="1397100" cy="901200"/>
          </a:xfrm>
          <a:prstGeom prst="rect">
            <a:avLst/>
          </a:prstGeom>
          <a:solidFill>
            <a:srgbClr val="F6B26B"/>
          </a:solidFill>
          <a:ln w="9525" cap="flat" cmpd="sng">
            <a:solidFill>
              <a:schemeClr val="dk2"/>
            </a:solidFill>
            <a:prstDash val="solid"/>
            <a:round/>
            <a:headEnd type="none" w="sm" len="sm"/>
            <a:tailEnd type="none" w="sm" len="sm"/>
          </a:ln>
        </p:spPr>
        <p:txBody>
          <a:bodyPr spcFirstLastPara="1" wrap="square" lIns="73700" tIns="73700" rIns="73700" bIns="73700" anchor="t" anchorCtr="0">
            <a:noAutofit/>
          </a:bodyPr>
          <a:lstStyle/>
          <a:p>
            <a:pPr marL="0" lvl="0" indent="0" algn="ctr" rtl="0">
              <a:spcBef>
                <a:spcPts val="0"/>
              </a:spcBef>
              <a:spcAft>
                <a:spcPts val="0"/>
              </a:spcAft>
              <a:buNone/>
            </a:pPr>
            <a:r>
              <a:rPr lang="en-GB" sz="800">
                <a:latin typeface="Sniglet"/>
                <a:ea typeface="Sniglet"/>
                <a:cs typeface="Sniglet"/>
                <a:sym typeface="Sniglet"/>
              </a:rPr>
              <a:t>Quizlet</a:t>
            </a:r>
            <a:endParaRPr sz="800">
              <a:latin typeface="Sniglet"/>
              <a:ea typeface="Sniglet"/>
              <a:cs typeface="Sniglet"/>
              <a:sym typeface="Sniglet"/>
            </a:endParaRPr>
          </a:p>
          <a:p>
            <a:pPr marL="0" lvl="0" indent="0" algn="ctr" rtl="0">
              <a:spcBef>
                <a:spcPts val="0"/>
              </a:spcBef>
              <a:spcAft>
                <a:spcPts val="0"/>
              </a:spcAft>
              <a:buNone/>
            </a:pPr>
            <a:endParaRPr sz="800">
              <a:latin typeface="Sniglet"/>
              <a:ea typeface="Sniglet"/>
              <a:cs typeface="Sniglet"/>
              <a:sym typeface="Sniglet"/>
            </a:endParaRPr>
          </a:p>
        </p:txBody>
      </p:sp>
      <p:sp>
        <p:nvSpPr>
          <p:cNvPr id="313" name="Google Shape;313;p31"/>
          <p:cNvSpPr/>
          <p:nvPr/>
        </p:nvSpPr>
        <p:spPr>
          <a:xfrm>
            <a:off x="2794158" y="4243541"/>
            <a:ext cx="1397100" cy="901200"/>
          </a:xfrm>
          <a:prstGeom prst="rect">
            <a:avLst/>
          </a:prstGeom>
          <a:solidFill>
            <a:srgbClr val="FFF2CC"/>
          </a:solidFill>
          <a:ln w="9525" cap="flat" cmpd="sng">
            <a:solidFill>
              <a:schemeClr val="dk2"/>
            </a:solidFill>
            <a:prstDash val="solid"/>
            <a:round/>
            <a:headEnd type="none" w="sm" len="sm"/>
            <a:tailEnd type="none" w="sm" len="sm"/>
          </a:ln>
        </p:spPr>
        <p:txBody>
          <a:bodyPr spcFirstLastPara="1" wrap="square" lIns="73700" tIns="73700" rIns="73700" bIns="73700" anchor="t" anchorCtr="0">
            <a:noAutofit/>
          </a:bodyPr>
          <a:lstStyle/>
          <a:p>
            <a:pPr marL="0" lvl="0" indent="0" algn="ctr" rtl="0">
              <a:spcBef>
                <a:spcPts val="0"/>
              </a:spcBef>
              <a:spcAft>
                <a:spcPts val="0"/>
              </a:spcAft>
              <a:buClr>
                <a:schemeClr val="dk1"/>
              </a:buClr>
              <a:buSzPts val="900"/>
              <a:buFont typeface="Arial"/>
              <a:buNone/>
            </a:pPr>
            <a:r>
              <a:rPr lang="en-GB" sz="800">
                <a:solidFill>
                  <a:schemeClr val="dk1"/>
                </a:solidFill>
                <a:latin typeface="Sniglet"/>
                <a:ea typeface="Sniglet"/>
                <a:cs typeface="Sniglet"/>
                <a:sym typeface="Sniglet"/>
              </a:rPr>
              <a:t>Exam Style  Question</a:t>
            </a:r>
            <a:endParaRPr sz="800">
              <a:solidFill>
                <a:schemeClr val="dk1"/>
              </a:solidFill>
              <a:latin typeface="Sniglet"/>
              <a:ea typeface="Sniglet"/>
              <a:cs typeface="Sniglet"/>
              <a:sym typeface="Sniglet"/>
            </a:endParaRPr>
          </a:p>
          <a:p>
            <a:pPr marL="0" lvl="0" indent="0" algn="ctr" rtl="0">
              <a:spcBef>
                <a:spcPts val="0"/>
              </a:spcBef>
              <a:spcAft>
                <a:spcPts val="0"/>
              </a:spcAft>
              <a:buClr>
                <a:schemeClr val="dk1"/>
              </a:buClr>
              <a:buSzPts val="900"/>
              <a:buFont typeface="Arial"/>
              <a:buNone/>
            </a:pPr>
            <a:endParaRPr sz="800">
              <a:solidFill>
                <a:schemeClr val="dk1"/>
              </a:solidFill>
              <a:latin typeface="Sniglet"/>
              <a:ea typeface="Sniglet"/>
              <a:cs typeface="Sniglet"/>
              <a:sym typeface="Sniglet"/>
            </a:endParaRPr>
          </a:p>
          <a:p>
            <a:pPr marL="0" lvl="0" indent="0" algn="l" rtl="0">
              <a:spcBef>
                <a:spcPts val="0"/>
              </a:spcBef>
              <a:spcAft>
                <a:spcPts val="0"/>
              </a:spcAft>
              <a:buClr>
                <a:schemeClr val="dk1"/>
              </a:buClr>
              <a:buSzPts val="1100"/>
              <a:buFont typeface="Arial"/>
              <a:buNone/>
            </a:pPr>
            <a:r>
              <a:rPr lang="en-GB" sz="800">
                <a:solidFill>
                  <a:schemeClr val="dk1"/>
                </a:solidFill>
              </a:rPr>
              <a:t>My Revision Notes OCR GCSE (9-1) p.108.</a:t>
            </a:r>
            <a:endParaRPr sz="800">
              <a:solidFill>
                <a:schemeClr val="dk1"/>
              </a:solidFill>
            </a:endParaRPr>
          </a:p>
          <a:p>
            <a:pPr marL="0" lvl="0" indent="0" algn="ctr" rtl="0">
              <a:spcBef>
                <a:spcPts val="0"/>
              </a:spcBef>
              <a:spcAft>
                <a:spcPts val="0"/>
              </a:spcAft>
              <a:buClr>
                <a:schemeClr val="dk1"/>
              </a:buClr>
              <a:buSzPts val="900"/>
              <a:buFont typeface="Arial"/>
              <a:buNone/>
            </a:pPr>
            <a:endParaRPr sz="800">
              <a:solidFill>
                <a:schemeClr val="dk1"/>
              </a:solidFill>
              <a:latin typeface="Sniglet"/>
              <a:ea typeface="Sniglet"/>
              <a:cs typeface="Sniglet"/>
              <a:sym typeface="Sniglet"/>
            </a:endParaRPr>
          </a:p>
          <a:p>
            <a:pPr marL="0" lvl="0" indent="0" algn="l" rtl="0">
              <a:spcBef>
                <a:spcPts val="0"/>
              </a:spcBef>
              <a:spcAft>
                <a:spcPts val="0"/>
              </a:spcAft>
              <a:buNone/>
            </a:pPr>
            <a:endParaRPr sz="1100"/>
          </a:p>
        </p:txBody>
      </p:sp>
      <p:sp>
        <p:nvSpPr>
          <p:cNvPr id="314" name="Google Shape;314;p31"/>
          <p:cNvSpPr/>
          <p:nvPr/>
        </p:nvSpPr>
        <p:spPr>
          <a:xfrm>
            <a:off x="4191237" y="4243541"/>
            <a:ext cx="1397100" cy="901200"/>
          </a:xfrm>
          <a:prstGeom prst="rect">
            <a:avLst/>
          </a:prstGeom>
          <a:solidFill>
            <a:srgbClr val="F6B26B"/>
          </a:solidFill>
          <a:ln w="9525" cap="flat" cmpd="sng">
            <a:solidFill>
              <a:schemeClr val="dk2"/>
            </a:solidFill>
            <a:prstDash val="solid"/>
            <a:round/>
            <a:headEnd type="none" w="sm" len="sm"/>
            <a:tailEnd type="none" w="sm" len="sm"/>
          </a:ln>
        </p:spPr>
        <p:txBody>
          <a:bodyPr spcFirstLastPara="1" wrap="square" lIns="73700" tIns="73700" rIns="73700" bIns="73700" anchor="t" anchorCtr="0">
            <a:noAutofit/>
          </a:bodyPr>
          <a:lstStyle/>
          <a:p>
            <a:pPr marL="0" lvl="0" indent="0" algn="ctr" rtl="0">
              <a:spcBef>
                <a:spcPts val="0"/>
              </a:spcBef>
              <a:spcAft>
                <a:spcPts val="0"/>
              </a:spcAft>
              <a:buClr>
                <a:schemeClr val="dk1"/>
              </a:buClr>
              <a:buSzPts val="900"/>
              <a:buFont typeface="Arial"/>
              <a:buNone/>
            </a:pPr>
            <a:r>
              <a:rPr lang="en-GB" sz="800">
                <a:solidFill>
                  <a:schemeClr val="dk1"/>
                </a:solidFill>
                <a:latin typeface="Sniglet"/>
                <a:ea typeface="Sniglet"/>
                <a:cs typeface="Sniglet"/>
                <a:sym typeface="Sniglet"/>
              </a:rPr>
              <a:t>Video Links</a:t>
            </a:r>
            <a:endParaRPr sz="800">
              <a:solidFill>
                <a:schemeClr val="dk1"/>
              </a:solidFill>
              <a:latin typeface="Sniglet"/>
              <a:ea typeface="Sniglet"/>
              <a:cs typeface="Sniglet"/>
              <a:sym typeface="Sniglet"/>
            </a:endParaRPr>
          </a:p>
          <a:p>
            <a:pPr marL="0" lvl="0" indent="0" algn="l" rtl="0">
              <a:spcBef>
                <a:spcPts val="0"/>
              </a:spcBef>
              <a:spcAft>
                <a:spcPts val="0"/>
              </a:spcAft>
              <a:buNone/>
            </a:pPr>
            <a:r>
              <a:rPr lang="en-GB" sz="800" u="sng">
                <a:solidFill>
                  <a:schemeClr val="hlink"/>
                </a:solidFill>
                <a:hlinkClick r:id="rId5"/>
              </a:rPr>
              <a:t>https://youtu.be/XwsbL4GF2RA</a:t>
            </a:r>
            <a:endParaRPr sz="800"/>
          </a:p>
          <a:p>
            <a:pPr marL="0" lvl="0" indent="0" algn="l" rtl="0">
              <a:spcBef>
                <a:spcPts val="0"/>
              </a:spcBef>
              <a:spcAft>
                <a:spcPts val="0"/>
              </a:spcAft>
              <a:buNone/>
            </a:pPr>
            <a:endParaRPr sz="1100"/>
          </a:p>
        </p:txBody>
      </p:sp>
      <p:sp>
        <p:nvSpPr>
          <p:cNvPr id="315" name="Google Shape;315;p31"/>
          <p:cNvSpPr/>
          <p:nvPr/>
        </p:nvSpPr>
        <p:spPr>
          <a:xfrm>
            <a:off x="5588316" y="4243485"/>
            <a:ext cx="1397100" cy="901200"/>
          </a:xfrm>
          <a:prstGeom prst="rect">
            <a:avLst/>
          </a:prstGeom>
          <a:solidFill>
            <a:srgbClr val="FFF2CC"/>
          </a:solidFill>
          <a:ln w="9525" cap="flat" cmpd="sng">
            <a:solidFill>
              <a:schemeClr val="dk2"/>
            </a:solidFill>
            <a:prstDash val="solid"/>
            <a:round/>
            <a:headEnd type="none" w="sm" len="sm"/>
            <a:tailEnd type="none" w="sm" len="sm"/>
          </a:ln>
        </p:spPr>
        <p:txBody>
          <a:bodyPr spcFirstLastPara="1" wrap="square" lIns="73700" tIns="73700" rIns="73700" bIns="73700" anchor="t" anchorCtr="0">
            <a:noAutofit/>
          </a:bodyPr>
          <a:lstStyle/>
          <a:p>
            <a:pPr marL="0" lvl="0" indent="0" algn="ctr" rtl="0">
              <a:spcBef>
                <a:spcPts val="0"/>
              </a:spcBef>
              <a:spcAft>
                <a:spcPts val="0"/>
              </a:spcAft>
              <a:buClr>
                <a:schemeClr val="dk1"/>
              </a:buClr>
              <a:buSzPts val="900"/>
              <a:buFont typeface="Arial"/>
              <a:buNone/>
            </a:pPr>
            <a:r>
              <a:rPr lang="en-GB" sz="800">
                <a:solidFill>
                  <a:schemeClr val="dk1"/>
                </a:solidFill>
                <a:latin typeface="Sniglet"/>
                <a:ea typeface="Sniglet"/>
                <a:cs typeface="Sniglet"/>
                <a:sym typeface="Sniglet"/>
              </a:rPr>
              <a:t>Extended Reading</a:t>
            </a:r>
            <a:endParaRPr sz="800">
              <a:solidFill>
                <a:schemeClr val="dk1"/>
              </a:solidFill>
              <a:latin typeface="Sniglet"/>
              <a:ea typeface="Sniglet"/>
              <a:cs typeface="Sniglet"/>
              <a:sym typeface="Sniglet"/>
            </a:endParaRPr>
          </a:p>
          <a:p>
            <a:pPr marL="0" lvl="0" indent="0" algn="ctr" rtl="0">
              <a:spcBef>
                <a:spcPts val="0"/>
              </a:spcBef>
              <a:spcAft>
                <a:spcPts val="0"/>
              </a:spcAft>
              <a:buClr>
                <a:schemeClr val="dk1"/>
              </a:buClr>
              <a:buSzPts val="900"/>
              <a:buFont typeface="Arial"/>
              <a:buNone/>
            </a:pPr>
            <a:endParaRPr sz="800">
              <a:solidFill>
                <a:schemeClr val="dk1"/>
              </a:solidFill>
              <a:latin typeface="Sniglet"/>
              <a:ea typeface="Sniglet"/>
              <a:cs typeface="Sniglet"/>
              <a:sym typeface="Sniglet"/>
            </a:endParaRPr>
          </a:p>
          <a:p>
            <a:pPr marL="0" lvl="0" indent="0" algn="l" rtl="0">
              <a:spcBef>
                <a:spcPts val="0"/>
              </a:spcBef>
              <a:spcAft>
                <a:spcPts val="0"/>
              </a:spcAft>
              <a:buClr>
                <a:schemeClr val="dk1"/>
              </a:buClr>
              <a:buSzPts val="1100"/>
              <a:buFont typeface="Arial"/>
              <a:buNone/>
            </a:pPr>
            <a:r>
              <a:rPr lang="en-GB" sz="800">
                <a:solidFill>
                  <a:schemeClr val="dk1"/>
                </a:solidFill>
              </a:rPr>
              <a:t>My Revision Notes OCR GCSE (9-1) p.108.</a:t>
            </a:r>
            <a:endParaRPr sz="800">
              <a:solidFill>
                <a:schemeClr val="dk1"/>
              </a:solidFill>
              <a:latin typeface="Sniglet"/>
              <a:ea typeface="Sniglet"/>
              <a:cs typeface="Sniglet"/>
              <a:sym typeface="Sniglet"/>
            </a:endParaRPr>
          </a:p>
          <a:p>
            <a:pPr marL="0" lvl="0" indent="0" algn="l" rtl="0">
              <a:spcBef>
                <a:spcPts val="0"/>
              </a:spcBef>
              <a:spcAft>
                <a:spcPts val="0"/>
              </a:spcAft>
              <a:buNone/>
            </a:pPr>
            <a:endParaRPr sz="1100"/>
          </a:p>
        </p:txBody>
      </p:sp>
      <p:sp>
        <p:nvSpPr>
          <p:cNvPr id="316" name="Google Shape;316;p31"/>
          <p:cNvSpPr/>
          <p:nvPr/>
        </p:nvSpPr>
        <p:spPr>
          <a:xfrm>
            <a:off x="93025" y="407050"/>
            <a:ext cx="2571600" cy="459600"/>
          </a:xfrm>
          <a:prstGeom prst="rect">
            <a:avLst/>
          </a:prstGeom>
          <a:solidFill>
            <a:srgbClr val="F79646"/>
          </a:solidFill>
          <a:ln w="9525" cap="flat" cmpd="sng">
            <a:solidFill>
              <a:schemeClr val="dk2"/>
            </a:solidFill>
            <a:prstDash val="solid"/>
            <a:round/>
            <a:headEnd type="none" w="sm" len="sm"/>
            <a:tailEnd type="none" w="sm" len="sm"/>
          </a:ln>
        </p:spPr>
        <p:txBody>
          <a:bodyPr spcFirstLastPara="1" wrap="square" lIns="73700" tIns="73700" rIns="73700" bIns="73700" anchor="ctr" anchorCtr="0">
            <a:noAutofit/>
          </a:bodyPr>
          <a:lstStyle/>
          <a:p>
            <a:pPr marL="0" lvl="0" indent="0" algn="l" rtl="0">
              <a:spcBef>
                <a:spcPts val="0"/>
              </a:spcBef>
              <a:spcAft>
                <a:spcPts val="0"/>
              </a:spcAft>
              <a:buClr>
                <a:schemeClr val="dk1"/>
              </a:buClr>
              <a:buSzPts val="1100"/>
              <a:buFont typeface="Arial"/>
              <a:buNone/>
            </a:pPr>
            <a:r>
              <a:rPr lang="en-GB" sz="1100" b="1">
                <a:solidFill>
                  <a:schemeClr val="dk1"/>
                </a:solidFill>
              </a:rPr>
              <a:t>Globalisation - how businesses are interconnected: </a:t>
            </a:r>
            <a:endParaRPr sz="1000" b="1">
              <a:latin typeface="Sniglet"/>
              <a:ea typeface="Sniglet"/>
              <a:cs typeface="Sniglet"/>
              <a:sym typeface="Sniglet"/>
            </a:endParaRPr>
          </a:p>
        </p:txBody>
      </p:sp>
      <p:sp>
        <p:nvSpPr>
          <p:cNvPr id="317" name="Google Shape;317;p31"/>
          <p:cNvSpPr/>
          <p:nvPr/>
        </p:nvSpPr>
        <p:spPr>
          <a:xfrm>
            <a:off x="2854675" y="405975"/>
            <a:ext cx="2353200" cy="459600"/>
          </a:xfrm>
          <a:prstGeom prst="rect">
            <a:avLst/>
          </a:prstGeom>
          <a:solidFill>
            <a:srgbClr val="F79646"/>
          </a:solidFill>
          <a:ln w="9525" cap="flat" cmpd="sng">
            <a:solidFill>
              <a:schemeClr val="dk2"/>
            </a:solidFill>
            <a:prstDash val="solid"/>
            <a:round/>
            <a:headEnd type="none" w="sm" len="sm"/>
            <a:tailEnd type="none" w="sm" len="sm"/>
          </a:ln>
        </p:spPr>
        <p:txBody>
          <a:bodyPr spcFirstLastPara="1" wrap="square" lIns="73700" tIns="73700" rIns="73700" bIns="73700" anchor="ctr" anchorCtr="0">
            <a:noAutofit/>
          </a:bodyPr>
          <a:lstStyle/>
          <a:p>
            <a:pPr marL="0" lvl="0" indent="0" algn="ctr" rtl="0">
              <a:spcBef>
                <a:spcPts val="0"/>
              </a:spcBef>
              <a:spcAft>
                <a:spcPts val="0"/>
              </a:spcAft>
              <a:buNone/>
            </a:pPr>
            <a:r>
              <a:rPr lang="en-GB" sz="1100" b="1"/>
              <a:t>Globalisation has been made easier for the following reasons:</a:t>
            </a:r>
            <a:endParaRPr sz="1100" b="1"/>
          </a:p>
        </p:txBody>
      </p:sp>
      <p:sp>
        <p:nvSpPr>
          <p:cNvPr id="318" name="Google Shape;318;p31"/>
          <p:cNvSpPr/>
          <p:nvPr/>
        </p:nvSpPr>
        <p:spPr>
          <a:xfrm>
            <a:off x="0" y="4243473"/>
            <a:ext cx="1397100" cy="901200"/>
          </a:xfrm>
          <a:prstGeom prst="rect">
            <a:avLst/>
          </a:prstGeom>
          <a:solidFill>
            <a:srgbClr val="FFF2CC"/>
          </a:solidFill>
          <a:ln w="9525" cap="flat" cmpd="sng">
            <a:solidFill>
              <a:schemeClr val="dk2"/>
            </a:solidFill>
            <a:prstDash val="solid"/>
            <a:round/>
            <a:headEnd type="none" w="sm" len="sm"/>
            <a:tailEnd type="none" w="sm" len="sm"/>
          </a:ln>
        </p:spPr>
        <p:txBody>
          <a:bodyPr spcFirstLastPara="1" wrap="square" lIns="73700" tIns="73700" rIns="73700" bIns="73700" anchor="t" anchorCtr="0">
            <a:noAutofit/>
          </a:bodyPr>
          <a:lstStyle/>
          <a:p>
            <a:pPr marL="0" lvl="0" indent="0" algn="ctr" rtl="0">
              <a:spcBef>
                <a:spcPts val="0"/>
              </a:spcBef>
              <a:spcAft>
                <a:spcPts val="0"/>
              </a:spcAft>
              <a:buNone/>
            </a:pPr>
            <a:r>
              <a:rPr lang="en-GB" sz="800">
                <a:latin typeface="Sniglet"/>
                <a:ea typeface="Sniglet"/>
                <a:cs typeface="Sniglet"/>
                <a:sym typeface="Sniglet"/>
              </a:rPr>
              <a:t>Quizizz - test yourself!</a:t>
            </a:r>
            <a:endParaRPr sz="800">
              <a:latin typeface="Sniglet"/>
              <a:ea typeface="Sniglet"/>
              <a:cs typeface="Sniglet"/>
              <a:sym typeface="Sniglet"/>
            </a:endParaRPr>
          </a:p>
          <a:p>
            <a:pPr marL="0" lvl="0" indent="0" algn="ctr" rtl="0">
              <a:spcBef>
                <a:spcPts val="0"/>
              </a:spcBef>
              <a:spcAft>
                <a:spcPts val="0"/>
              </a:spcAft>
              <a:buNone/>
            </a:pPr>
            <a:r>
              <a:rPr lang="en-GB" sz="800" u="sng">
                <a:solidFill>
                  <a:schemeClr val="hlink"/>
                </a:solidFill>
                <a:latin typeface="Sniglet"/>
                <a:ea typeface="Sniglet"/>
                <a:cs typeface="Sniglet"/>
                <a:sym typeface="Sniglet"/>
                <a:hlinkClick r:id="rId6"/>
              </a:rPr>
              <a:t>https://quizizz.com/admin/quiz/5ec2fde728ea4d001b4e5bc0?source=quiz_share</a:t>
            </a:r>
            <a:endParaRPr sz="800">
              <a:latin typeface="Sniglet"/>
              <a:ea typeface="Sniglet"/>
              <a:cs typeface="Sniglet"/>
              <a:sym typeface="Sniglet"/>
            </a:endParaRPr>
          </a:p>
          <a:p>
            <a:pPr marL="0" lvl="0" indent="0" algn="ctr" rtl="0">
              <a:spcBef>
                <a:spcPts val="0"/>
              </a:spcBef>
              <a:spcAft>
                <a:spcPts val="0"/>
              </a:spcAft>
              <a:buNone/>
            </a:pPr>
            <a:endParaRPr sz="800">
              <a:latin typeface="Sniglet"/>
              <a:ea typeface="Sniglet"/>
              <a:cs typeface="Sniglet"/>
              <a:sym typeface="Sniglet"/>
            </a:endParaRPr>
          </a:p>
        </p:txBody>
      </p:sp>
      <p:sp>
        <p:nvSpPr>
          <p:cNvPr id="319" name="Google Shape;319;p31"/>
          <p:cNvSpPr txBox="1"/>
          <p:nvPr/>
        </p:nvSpPr>
        <p:spPr>
          <a:xfrm>
            <a:off x="115100" y="676275"/>
            <a:ext cx="2506800" cy="1200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endParaRPr sz="1100">
              <a:solidFill>
                <a:schemeClr val="dk1"/>
              </a:solidFill>
            </a:endParaRPr>
          </a:p>
          <a:p>
            <a:pPr marL="457200" lvl="0" indent="-298450" algn="l" rtl="0">
              <a:spcBef>
                <a:spcPts val="0"/>
              </a:spcBef>
              <a:spcAft>
                <a:spcPts val="0"/>
              </a:spcAft>
              <a:buClr>
                <a:schemeClr val="dk1"/>
              </a:buClr>
              <a:buSzPts val="1100"/>
              <a:buChar char="●"/>
            </a:pPr>
            <a:r>
              <a:rPr lang="en-GB" sz="1100">
                <a:solidFill>
                  <a:schemeClr val="dk1"/>
                </a:solidFill>
              </a:rPr>
              <a:t>Global buying and selling</a:t>
            </a:r>
            <a:endParaRPr sz="1100">
              <a:solidFill>
                <a:schemeClr val="dk1"/>
              </a:solidFill>
            </a:endParaRPr>
          </a:p>
          <a:p>
            <a:pPr marL="457200" lvl="0" indent="-298450" algn="l" rtl="0">
              <a:spcBef>
                <a:spcPts val="0"/>
              </a:spcBef>
              <a:spcAft>
                <a:spcPts val="0"/>
              </a:spcAft>
              <a:buClr>
                <a:schemeClr val="dk1"/>
              </a:buClr>
              <a:buSzPts val="1100"/>
              <a:buChar char="●"/>
            </a:pPr>
            <a:r>
              <a:rPr lang="en-GB" sz="1100">
                <a:solidFill>
                  <a:schemeClr val="dk1"/>
                </a:solidFill>
              </a:rPr>
              <a:t>Global production</a:t>
            </a:r>
            <a:endParaRPr sz="1100">
              <a:solidFill>
                <a:schemeClr val="dk1"/>
              </a:solidFill>
            </a:endParaRPr>
          </a:p>
          <a:p>
            <a:pPr marL="457200" lvl="0" indent="-298450" algn="l" rtl="0">
              <a:spcBef>
                <a:spcPts val="0"/>
              </a:spcBef>
              <a:spcAft>
                <a:spcPts val="0"/>
              </a:spcAft>
              <a:buClr>
                <a:schemeClr val="dk1"/>
              </a:buClr>
              <a:buSzPts val="1100"/>
              <a:buChar char="●"/>
            </a:pPr>
            <a:r>
              <a:rPr lang="en-GB" sz="1100">
                <a:solidFill>
                  <a:schemeClr val="dk1"/>
                </a:solidFill>
              </a:rPr>
              <a:t>Global movement of people </a:t>
            </a:r>
            <a:endParaRPr sz="1100">
              <a:solidFill>
                <a:schemeClr val="dk1"/>
              </a:solidFill>
            </a:endParaRPr>
          </a:p>
          <a:p>
            <a:pPr marL="457200" lvl="0" indent="-298450" algn="l" rtl="0">
              <a:spcBef>
                <a:spcPts val="0"/>
              </a:spcBef>
              <a:spcAft>
                <a:spcPts val="0"/>
              </a:spcAft>
              <a:buClr>
                <a:schemeClr val="dk1"/>
              </a:buClr>
              <a:buSzPts val="1100"/>
              <a:buChar char="●"/>
            </a:pPr>
            <a:r>
              <a:rPr lang="en-GB" sz="1100">
                <a:solidFill>
                  <a:schemeClr val="dk1"/>
                </a:solidFill>
              </a:rPr>
              <a:t>Global movement of capital</a:t>
            </a:r>
            <a:endParaRPr/>
          </a:p>
        </p:txBody>
      </p:sp>
      <p:sp>
        <p:nvSpPr>
          <p:cNvPr id="320" name="Google Shape;320;p31"/>
          <p:cNvSpPr txBox="1"/>
          <p:nvPr/>
        </p:nvSpPr>
        <p:spPr>
          <a:xfrm>
            <a:off x="3111975" y="676275"/>
            <a:ext cx="4485300" cy="1031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endParaRPr sz="1100">
              <a:solidFill>
                <a:schemeClr val="dk1"/>
              </a:solidFill>
            </a:endParaRPr>
          </a:p>
          <a:p>
            <a:pPr marL="457200" lvl="0" indent="-298450" algn="l" rtl="0">
              <a:spcBef>
                <a:spcPts val="0"/>
              </a:spcBef>
              <a:spcAft>
                <a:spcPts val="0"/>
              </a:spcAft>
              <a:buClr>
                <a:schemeClr val="dk1"/>
              </a:buClr>
              <a:buSzPts val="1100"/>
              <a:buChar char="●"/>
            </a:pPr>
            <a:r>
              <a:rPr lang="en-GB" sz="1100">
                <a:solidFill>
                  <a:schemeClr val="dk1"/>
                </a:solidFill>
              </a:rPr>
              <a:t>Improvements to transport</a:t>
            </a:r>
            <a:endParaRPr sz="1100">
              <a:solidFill>
                <a:schemeClr val="dk1"/>
              </a:solidFill>
            </a:endParaRPr>
          </a:p>
          <a:p>
            <a:pPr marL="457200" lvl="0" indent="-298450" algn="l" rtl="0">
              <a:spcBef>
                <a:spcPts val="0"/>
              </a:spcBef>
              <a:spcAft>
                <a:spcPts val="0"/>
              </a:spcAft>
              <a:buClr>
                <a:schemeClr val="dk1"/>
              </a:buClr>
              <a:buSzPts val="1100"/>
              <a:buChar char="●"/>
            </a:pPr>
            <a:r>
              <a:rPr lang="en-GB" sz="1100">
                <a:solidFill>
                  <a:schemeClr val="dk1"/>
                </a:solidFill>
              </a:rPr>
              <a:t>Better telecommunications and the internet</a:t>
            </a:r>
            <a:endParaRPr sz="1100">
              <a:solidFill>
                <a:schemeClr val="dk1"/>
              </a:solidFill>
            </a:endParaRPr>
          </a:p>
          <a:p>
            <a:pPr marL="457200" lvl="0" indent="-298450" algn="l" rtl="0">
              <a:spcBef>
                <a:spcPts val="0"/>
              </a:spcBef>
              <a:spcAft>
                <a:spcPts val="0"/>
              </a:spcAft>
              <a:buClr>
                <a:schemeClr val="dk1"/>
              </a:buClr>
              <a:buSzPts val="1100"/>
              <a:buChar char="●"/>
            </a:pPr>
            <a:r>
              <a:rPr lang="en-GB" sz="1100">
                <a:solidFill>
                  <a:schemeClr val="dk1"/>
                </a:solidFill>
              </a:rPr>
              <a:t>Reduced trading barriers </a:t>
            </a:r>
            <a:endParaRPr sz="1100">
              <a:solidFill>
                <a:schemeClr val="dk1"/>
              </a:solidFill>
            </a:endParaRPr>
          </a:p>
        </p:txBody>
      </p:sp>
      <p:sp>
        <p:nvSpPr>
          <p:cNvPr id="321" name="Google Shape;321;p31"/>
          <p:cNvSpPr/>
          <p:nvPr/>
        </p:nvSpPr>
        <p:spPr>
          <a:xfrm>
            <a:off x="265550" y="2167188"/>
            <a:ext cx="2571600" cy="459600"/>
          </a:xfrm>
          <a:prstGeom prst="rect">
            <a:avLst/>
          </a:prstGeom>
          <a:solidFill>
            <a:srgbClr val="F79646"/>
          </a:solidFill>
          <a:ln w="9525" cap="flat" cmpd="sng">
            <a:solidFill>
              <a:schemeClr val="dk2"/>
            </a:solidFill>
            <a:prstDash val="solid"/>
            <a:round/>
            <a:headEnd type="none" w="sm" len="sm"/>
            <a:tailEnd type="none" w="sm" len="sm"/>
          </a:ln>
        </p:spPr>
        <p:txBody>
          <a:bodyPr spcFirstLastPara="1" wrap="square" lIns="73700" tIns="73700" rIns="73700" bIns="73700" anchor="ctr" anchorCtr="0">
            <a:noAutofit/>
          </a:bodyPr>
          <a:lstStyle/>
          <a:p>
            <a:pPr marL="0" lvl="0" indent="0" algn="l" rtl="0">
              <a:spcBef>
                <a:spcPts val="0"/>
              </a:spcBef>
              <a:spcAft>
                <a:spcPts val="0"/>
              </a:spcAft>
              <a:buNone/>
            </a:pPr>
            <a:r>
              <a:rPr lang="en-GB" sz="1200" b="1">
                <a:solidFill>
                  <a:schemeClr val="dk1"/>
                </a:solidFill>
              </a:rPr>
              <a:t>Impact of globalisation on business: </a:t>
            </a:r>
            <a:endParaRPr sz="1100" b="1"/>
          </a:p>
        </p:txBody>
      </p:sp>
      <p:pic>
        <p:nvPicPr>
          <p:cNvPr id="322" name="Google Shape;322;p31"/>
          <p:cNvPicPr preferRelativeResize="0"/>
          <p:nvPr/>
        </p:nvPicPr>
        <p:blipFill>
          <a:blip r:embed="rId4">
            <a:alphaModFix/>
          </a:blip>
          <a:stretch>
            <a:fillRect/>
          </a:stretch>
        </p:blipFill>
        <p:spPr>
          <a:xfrm>
            <a:off x="246813" y="2571750"/>
            <a:ext cx="2609075" cy="1410850"/>
          </a:xfrm>
          <a:prstGeom prst="rect">
            <a:avLst/>
          </a:prstGeom>
          <a:noFill/>
          <a:ln>
            <a:noFill/>
          </a:ln>
        </p:spPr>
      </p:pic>
      <p:sp>
        <p:nvSpPr>
          <p:cNvPr id="323" name="Google Shape;323;p31"/>
          <p:cNvSpPr txBox="1"/>
          <p:nvPr/>
        </p:nvSpPr>
        <p:spPr>
          <a:xfrm>
            <a:off x="246825" y="2442850"/>
            <a:ext cx="2639400" cy="153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endParaRPr sz="1100">
              <a:solidFill>
                <a:schemeClr val="dk1"/>
              </a:solidFill>
            </a:endParaRPr>
          </a:p>
          <a:p>
            <a:pPr marL="457200" lvl="0" indent="-298450" algn="l" rtl="0">
              <a:spcBef>
                <a:spcPts val="0"/>
              </a:spcBef>
              <a:spcAft>
                <a:spcPts val="0"/>
              </a:spcAft>
              <a:buClr>
                <a:schemeClr val="dk1"/>
              </a:buClr>
              <a:buSzPts val="1100"/>
              <a:buChar char="●"/>
            </a:pPr>
            <a:r>
              <a:rPr lang="en-GB" sz="1100">
                <a:solidFill>
                  <a:schemeClr val="dk1"/>
                </a:solidFill>
              </a:rPr>
              <a:t>Growth of multinational companies</a:t>
            </a:r>
            <a:endParaRPr sz="1100">
              <a:solidFill>
                <a:schemeClr val="dk1"/>
              </a:solidFill>
            </a:endParaRPr>
          </a:p>
          <a:p>
            <a:pPr marL="457200" lvl="0" indent="-298450" algn="l" rtl="0">
              <a:spcBef>
                <a:spcPts val="0"/>
              </a:spcBef>
              <a:spcAft>
                <a:spcPts val="0"/>
              </a:spcAft>
              <a:buClr>
                <a:schemeClr val="dk1"/>
              </a:buClr>
              <a:buSzPts val="1100"/>
              <a:buChar char="●"/>
            </a:pPr>
            <a:r>
              <a:rPr lang="en-GB" sz="1100">
                <a:solidFill>
                  <a:schemeClr val="dk1"/>
                </a:solidFill>
              </a:rPr>
              <a:t>Influence on business location</a:t>
            </a:r>
            <a:endParaRPr sz="1100">
              <a:solidFill>
                <a:schemeClr val="dk1"/>
              </a:solidFill>
            </a:endParaRPr>
          </a:p>
          <a:p>
            <a:pPr marL="457200" lvl="0" indent="-298450" algn="l" rtl="0">
              <a:spcBef>
                <a:spcPts val="0"/>
              </a:spcBef>
              <a:spcAft>
                <a:spcPts val="0"/>
              </a:spcAft>
              <a:buClr>
                <a:schemeClr val="dk1"/>
              </a:buClr>
              <a:buSzPts val="1100"/>
              <a:buChar char="●"/>
            </a:pPr>
            <a:r>
              <a:rPr lang="en-GB" sz="1100">
                <a:solidFill>
                  <a:schemeClr val="dk1"/>
                </a:solidFill>
              </a:rPr>
              <a:t>International branding</a:t>
            </a:r>
            <a:endParaRPr sz="1100">
              <a:solidFill>
                <a:schemeClr val="dk1"/>
              </a:solidFill>
            </a:endParaRPr>
          </a:p>
          <a:p>
            <a:pPr marL="457200" lvl="0" indent="-298450" algn="l" rtl="0">
              <a:spcBef>
                <a:spcPts val="0"/>
              </a:spcBef>
              <a:spcAft>
                <a:spcPts val="0"/>
              </a:spcAft>
              <a:buClr>
                <a:schemeClr val="dk1"/>
              </a:buClr>
              <a:buSzPts val="1100"/>
              <a:buChar char="●"/>
            </a:pPr>
            <a:r>
              <a:rPr lang="en-GB" sz="1100">
                <a:solidFill>
                  <a:schemeClr val="dk1"/>
                </a:solidFill>
              </a:rPr>
              <a:t>How businesses compete internationally</a:t>
            </a:r>
            <a:endParaRPr sz="1100">
              <a:solidFill>
                <a:schemeClr val="dk1"/>
              </a:solidFill>
            </a:endParaRPr>
          </a:p>
        </p:txBody>
      </p:sp>
      <p:pic>
        <p:nvPicPr>
          <p:cNvPr id="324" name="Google Shape;324;p31"/>
          <p:cNvPicPr preferRelativeResize="0"/>
          <p:nvPr/>
        </p:nvPicPr>
        <p:blipFill>
          <a:blip r:embed="rId4">
            <a:alphaModFix/>
          </a:blip>
          <a:stretch>
            <a:fillRect/>
          </a:stretch>
        </p:blipFill>
        <p:spPr>
          <a:xfrm>
            <a:off x="3025250" y="2230124"/>
            <a:ext cx="5034950" cy="2013350"/>
          </a:xfrm>
          <a:prstGeom prst="rect">
            <a:avLst/>
          </a:prstGeom>
          <a:noFill/>
          <a:ln>
            <a:noFill/>
          </a:ln>
        </p:spPr>
      </p:pic>
      <p:sp>
        <p:nvSpPr>
          <p:cNvPr id="325" name="Google Shape;325;p31"/>
          <p:cNvSpPr txBox="1"/>
          <p:nvPr/>
        </p:nvSpPr>
        <p:spPr>
          <a:xfrm>
            <a:off x="3104925" y="2338325"/>
            <a:ext cx="4875600" cy="2047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GB" sz="1100">
                <a:solidFill>
                  <a:schemeClr val="dk1"/>
                </a:solidFill>
              </a:rPr>
              <a:t>Multinational companies (MNCs), such as Coca Cola and Google, are examples of globalisation. They operate in more than one country. The advantages to the business of being an MNC are: </a:t>
            </a:r>
            <a:endParaRPr sz="1100">
              <a:solidFill>
                <a:schemeClr val="dk1"/>
              </a:solidFill>
            </a:endParaRPr>
          </a:p>
          <a:p>
            <a:pPr marL="0" lvl="0" indent="0" algn="l" rtl="0">
              <a:spcBef>
                <a:spcPts val="0"/>
              </a:spcBef>
              <a:spcAft>
                <a:spcPts val="0"/>
              </a:spcAft>
              <a:buNone/>
            </a:pPr>
            <a:endParaRPr sz="1100">
              <a:solidFill>
                <a:schemeClr val="dk1"/>
              </a:solidFill>
            </a:endParaRPr>
          </a:p>
          <a:p>
            <a:pPr marL="457200" lvl="0" indent="-298450" algn="l" rtl="0">
              <a:spcBef>
                <a:spcPts val="0"/>
              </a:spcBef>
              <a:spcAft>
                <a:spcPts val="0"/>
              </a:spcAft>
              <a:buClr>
                <a:schemeClr val="dk1"/>
              </a:buClr>
              <a:buSzPts val="1100"/>
              <a:buAutoNum type="arabicPeriod"/>
            </a:pPr>
            <a:r>
              <a:rPr lang="en-GB" sz="1100">
                <a:solidFill>
                  <a:schemeClr val="dk1"/>
                </a:solidFill>
              </a:rPr>
              <a:t>Increased sales </a:t>
            </a:r>
            <a:endParaRPr sz="1100">
              <a:solidFill>
                <a:schemeClr val="dk1"/>
              </a:solidFill>
            </a:endParaRPr>
          </a:p>
          <a:p>
            <a:pPr marL="457200" lvl="0" indent="-298450" algn="l" rtl="0">
              <a:spcBef>
                <a:spcPts val="0"/>
              </a:spcBef>
              <a:spcAft>
                <a:spcPts val="0"/>
              </a:spcAft>
              <a:buClr>
                <a:schemeClr val="dk1"/>
              </a:buClr>
              <a:buSzPts val="1100"/>
              <a:buAutoNum type="arabicPeriod"/>
            </a:pPr>
            <a:r>
              <a:rPr lang="en-GB" sz="1100">
                <a:solidFill>
                  <a:schemeClr val="dk1"/>
                </a:solidFill>
              </a:rPr>
              <a:t>Risk is spread</a:t>
            </a:r>
            <a:endParaRPr sz="1100">
              <a:solidFill>
                <a:schemeClr val="dk1"/>
              </a:solidFill>
            </a:endParaRPr>
          </a:p>
          <a:p>
            <a:pPr marL="457200" lvl="0" indent="-298450" algn="l" rtl="0">
              <a:spcBef>
                <a:spcPts val="0"/>
              </a:spcBef>
              <a:spcAft>
                <a:spcPts val="0"/>
              </a:spcAft>
              <a:buClr>
                <a:schemeClr val="dk1"/>
              </a:buClr>
              <a:buSzPts val="1100"/>
              <a:buAutoNum type="arabicPeriod"/>
            </a:pPr>
            <a:r>
              <a:rPr lang="en-GB" sz="1100">
                <a:solidFill>
                  <a:schemeClr val="dk1"/>
                </a:solidFill>
              </a:rPr>
              <a:t>Lower costs </a:t>
            </a:r>
            <a:endParaRPr sz="1100">
              <a:solidFill>
                <a:schemeClr val="dk1"/>
              </a:solidFill>
            </a:endParaRPr>
          </a:p>
          <a:p>
            <a:pPr marL="457200" lvl="0" indent="-298450" algn="l" rtl="0">
              <a:spcBef>
                <a:spcPts val="0"/>
              </a:spcBef>
              <a:spcAft>
                <a:spcPts val="0"/>
              </a:spcAft>
              <a:buClr>
                <a:schemeClr val="dk1"/>
              </a:buClr>
              <a:buSzPts val="1100"/>
              <a:buAutoNum type="arabicPeriod"/>
            </a:pPr>
            <a:r>
              <a:rPr lang="en-GB" sz="1100">
                <a:solidFill>
                  <a:schemeClr val="dk1"/>
                </a:solidFill>
              </a:rPr>
              <a:t>Tax avoidance</a:t>
            </a:r>
            <a:endParaRPr sz="1100">
              <a:solidFill>
                <a:schemeClr val="dk1"/>
              </a:solidFill>
            </a:endParaRPr>
          </a:p>
          <a:p>
            <a:pPr marL="0" lvl="0" indent="0" algn="l" rtl="0">
              <a:spcBef>
                <a:spcPts val="0"/>
              </a:spcBef>
              <a:spcAft>
                <a:spcPts val="0"/>
              </a:spcAft>
              <a:buNone/>
            </a:pPr>
            <a:endParaRPr sz="1100">
              <a:solidFill>
                <a:schemeClr val="dk1"/>
              </a:solidFill>
            </a:endParaRPr>
          </a:p>
        </p:txBody>
      </p:sp>
      <p:sp>
        <p:nvSpPr>
          <p:cNvPr id="326" name="Google Shape;326;p31"/>
          <p:cNvSpPr/>
          <p:nvPr/>
        </p:nvSpPr>
        <p:spPr>
          <a:xfrm>
            <a:off x="3025250" y="2243375"/>
            <a:ext cx="2353200" cy="459600"/>
          </a:xfrm>
          <a:prstGeom prst="rect">
            <a:avLst/>
          </a:prstGeom>
          <a:solidFill>
            <a:srgbClr val="F79646"/>
          </a:solidFill>
          <a:ln w="9525" cap="flat" cmpd="sng">
            <a:solidFill>
              <a:schemeClr val="dk2"/>
            </a:solidFill>
            <a:prstDash val="solid"/>
            <a:round/>
            <a:headEnd type="none" w="sm" len="sm"/>
            <a:tailEnd type="none" w="sm" len="sm"/>
          </a:ln>
        </p:spPr>
        <p:txBody>
          <a:bodyPr spcFirstLastPara="1" wrap="square" lIns="73700" tIns="73700" rIns="73700" bIns="73700" anchor="ctr" anchorCtr="0">
            <a:noAutofit/>
          </a:bodyPr>
          <a:lstStyle/>
          <a:p>
            <a:pPr marL="0" lvl="0" indent="0" algn="ctr" rtl="0">
              <a:spcBef>
                <a:spcPts val="0"/>
              </a:spcBef>
              <a:spcAft>
                <a:spcPts val="0"/>
              </a:spcAft>
              <a:buNone/>
            </a:pPr>
            <a:r>
              <a:rPr lang="en-GB" sz="1100" b="1"/>
              <a:t>Growth of multinational companies</a:t>
            </a:r>
            <a:endParaRPr sz="1100" b="1"/>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2289</Words>
  <Application>Microsoft Office PowerPoint</Application>
  <PresentationFormat>On-screen Show (16:9)</PresentationFormat>
  <Paragraphs>308</Paragraphs>
  <Slides>7</Slides>
  <Notes>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7</vt:i4>
      </vt:variant>
    </vt:vector>
  </HeadingPairs>
  <TitlesOfParts>
    <vt:vector size="13" baseType="lpstr">
      <vt:lpstr>Sniglet</vt:lpstr>
      <vt:lpstr>Calibri</vt:lpstr>
      <vt:lpstr>Arial</vt:lpstr>
      <vt:lpstr>Helvetica</vt:lpstr>
      <vt:lpstr>Simple Light</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Yvonne Goodwin</dc:creator>
  <cp:lastModifiedBy>Yvonne Goodwin</cp:lastModifiedBy>
  <cp:revision>1</cp:revision>
  <cp:lastPrinted>2024-12-12T13:26:47Z</cp:lastPrinted>
  <dcterms:modified xsi:type="dcterms:W3CDTF">2024-12-12T13:28:34Z</dcterms:modified>
</cp:coreProperties>
</file>